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0C5959B3-7206-4562-85D6-89E1278A9A51}">
          <p14:sldIdLst>
            <p14:sldId id="256"/>
            <p14:sldId id="258"/>
            <p14:sldId id="259"/>
            <p14:sldId id="257"/>
            <p14:sldId id="260"/>
            <p14:sldId id="261"/>
          </p14:sldIdLst>
        </p14:section>
        <p14:section name="Anlagen" id="{6260C91C-1E41-4B24-985D-5E4B32CEB195}">
          <p14:sldIdLst>
            <p14:sldId id="262"/>
            <p14:sldId id="265"/>
            <p14:sldId id="26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6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89AD"/>
    <a:srgbClr val="4F2EA2"/>
    <a:srgbClr val="302AA6"/>
    <a:srgbClr val="0EA4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238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rgbClr val="4F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38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rgbClr val="4F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38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rgbClr val="4F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38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rgbClr val="4F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38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rgbClr val="4F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38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4F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38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4F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38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4F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rgbClr val="238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rgbClr val="4F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38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4F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rgbClr val="238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rgbClr val="4F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38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4F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38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4F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38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4F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4F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38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4F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389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4F2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2/5/2021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" Target="slide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ccbuchner.de/_files_media/livebook/5789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4.xml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28594B-8488-4960-AB8D-AEB46A8DD6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612571"/>
            <a:ext cx="8948057" cy="1632858"/>
          </a:xfrm>
          <a:noFill/>
        </p:spPr>
        <p:txBody>
          <a:bodyPr anchor="ctr"/>
          <a:lstStyle/>
          <a:p>
            <a:pPr algn="ctr"/>
            <a:r>
              <a:rPr lang="de-DE" sz="4800" dirty="0"/>
              <a:t>Politik-Wirtschaft am GBN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B3C8592D-6871-4E8A-BF58-A8F7B0B21E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de-DE" dirty="0"/>
          </a:p>
          <a:p>
            <a:pPr algn="ctr"/>
            <a:r>
              <a:rPr lang="de-DE" sz="2800" dirty="0"/>
              <a:t>„Wenn Du Dich nicht entscheidest, verlasse ich Dich!“</a:t>
            </a:r>
          </a:p>
          <a:p>
            <a:pPr algn="ctr"/>
            <a:r>
              <a:rPr lang="de-DE" sz="2800" dirty="0"/>
              <a:t>Deine Demokratie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19AB12B-803F-4260-B321-0580A5C42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2653" y="189690"/>
            <a:ext cx="3317350" cy="2211567"/>
          </a:xfrm>
          <a:prstGeom prst="rect">
            <a:avLst/>
          </a:prstGeom>
          <a:ln w="38100">
            <a:solidFill>
              <a:srgbClr val="2389AD"/>
            </a:solidFill>
          </a:ln>
        </p:spPr>
      </p:pic>
    </p:spTree>
    <p:extLst>
      <p:ext uri="{BB962C8B-B14F-4D97-AF65-F5344CB8AC3E}">
        <p14:creationId xmlns:p14="http://schemas.microsoft.com/office/powerpoint/2010/main" val="417158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4C622A-0199-4496-A10E-EE25B7328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Quellenhinweise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8DCA101-7765-4D20-A4C5-DAF7DCAC12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Die Bilder und Grafiken wurden der Internetseite </a:t>
            </a:r>
            <a:r>
              <a:rPr lang="de-DE" i="1" dirty="0"/>
              <a:t>pixabay.com </a:t>
            </a:r>
            <a:r>
              <a:rPr lang="de-DE" dirty="0"/>
              <a:t>entnommen. Es handelt sich um lizenzfreie Bilder.</a:t>
            </a:r>
          </a:p>
          <a:p>
            <a:r>
              <a:rPr lang="de-DE" dirty="0"/>
              <a:t>Die dargestellten Produkte wurden von Schüler*innen des GBN erstellt.</a:t>
            </a:r>
          </a:p>
          <a:p>
            <a:r>
              <a:rPr lang="de-DE" dirty="0"/>
              <a:t>Die allgemeinen Informationen zum Fach Politik-Wirtschaft wurden größtenteils dem Kerncurriculum entnommen: Niedersächsisches Kultusministerium (Hrsg.): Kerncurriculum für das Gymnasium. Schuljahrgänge 8-10. Politik-Wirtschaft. 2015.</a:t>
            </a:r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259B545-1D09-4F40-AFCB-36C52162DB83}"/>
              </a:ext>
            </a:extLst>
          </p:cNvPr>
          <p:cNvSpPr txBox="1"/>
          <p:nvPr/>
        </p:nvSpPr>
        <p:spPr>
          <a:xfrm>
            <a:off x="5029625" y="6279630"/>
            <a:ext cx="888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hlinkClick r:id="rId2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9785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3899C-3BAF-4D6A-9743-2AC9F0C5C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 Unterricht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EA8E02A-AECF-4643-8322-740BFF270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Start ist in Jahrgang 8 mit zwei Stunden pro Woche ...</a:t>
            </a:r>
          </a:p>
          <a:p>
            <a:r>
              <a:rPr lang="de-DE" dirty="0"/>
              <a:t>… mit Themen aus der näheren Umgebung der Schüler*innen.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Die Bereiche Politik und Wirtschaft werden verzahnt.</a:t>
            </a:r>
          </a:p>
          <a:p>
            <a:r>
              <a:rPr lang="de-DE" dirty="0"/>
              <a:t>Basis sind konkrete Beispiele und </a:t>
            </a:r>
            <a:r>
              <a:rPr lang="de-DE" dirty="0">
                <a:hlinkClick r:id="rId2" action="ppaction://hlinksldjump"/>
              </a:rPr>
              <a:t>aktuelle Probleme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Es gibt Planspiele, Debatten und Präsentationen.</a:t>
            </a:r>
          </a:p>
          <a:p>
            <a:r>
              <a:rPr lang="de-DE" dirty="0"/>
              <a:t>Artikel, Grafiken, Karikaturen, Podcasts etc. nutzen wir.</a:t>
            </a:r>
          </a:p>
          <a:p>
            <a:endParaRPr lang="de-DE" dirty="0"/>
          </a:p>
          <a:p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2CA64A8-E40C-4518-B800-2C86C6C3CD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399" y="2786589"/>
            <a:ext cx="3447681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47751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3D4CFB-7E3A-4C86-8B3C-4A0302A4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1B2655-D228-45D2-AB7D-771F286954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dirty="0"/>
              <a:t>Schüler*innen, die …</a:t>
            </a:r>
          </a:p>
          <a:p>
            <a:pPr marL="0" indent="0">
              <a:buNone/>
            </a:pPr>
            <a:endParaRPr lang="de-DE" sz="900" dirty="0"/>
          </a:p>
          <a:p>
            <a:pPr lvl="1"/>
            <a:r>
              <a:rPr lang="de-DE" sz="2400" dirty="0"/>
              <a:t>… ihre Meinung sagen und begründen.</a:t>
            </a:r>
          </a:p>
          <a:p>
            <a:pPr lvl="1"/>
            <a:r>
              <a:rPr lang="de-DE" sz="2400" dirty="0"/>
              <a:t>… die die Grundrechte leben.</a:t>
            </a:r>
          </a:p>
          <a:p>
            <a:pPr lvl="1"/>
            <a:r>
              <a:rPr lang="de-DE" sz="2400" dirty="0"/>
              <a:t>… die aktuelle Themen einordnen können.</a:t>
            </a:r>
          </a:p>
          <a:p>
            <a:pPr lvl="1"/>
            <a:r>
              <a:rPr lang="de-DE" sz="2400" dirty="0"/>
              <a:t>… die kritisch mit Medien umgehen.</a:t>
            </a:r>
          </a:p>
          <a:p>
            <a:pPr lvl="1"/>
            <a:r>
              <a:rPr lang="de-DE" sz="2400" dirty="0"/>
              <a:t>… die Probleme bewerten können.</a:t>
            </a:r>
          </a:p>
          <a:p>
            <a:pPr lvl="1"/>
            <a:r>
              <a:rPr lang="de-DE" sz="2400" dirty="0"/>
              <a:t>… die sich politisch engagieren.</a:t>
            </a:r>
          </a:p>
          <a:p>
            <a:pPr marL="457200" lvl="1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dirty="0">
                <a:sym typeface="Wingdings" panose="05000000000000000000" pitchFamily="2" charset="2"/>
              </a:rPr>
              <a:t> Wir wollen </a:t>
            </a:r>
            <a:r>
              <a:rPr lang="de-DE" dirty="0"/>
              <a:t>Schüler*innen zu mündigen Bürger*innen machen!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FF733F-D09A-45ED-94A9-F54B712A84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89" t="7744" r="12543"/>
          <a:stretch/>
        </p:blipFill>
        <p:spPr>
          <a:xfrm rot="367405">
            <a:off x="7885755" y="2315017"/>
            <a:ext cx="3309977" cy="2767206"/>
          </a:xfrm>
          <a:prstGeom prst="rect">
            <a:avLst/>
          </a:prstGeom>
          <a:ln w="38100">
            <a:solidFill>
              <a:srgbClr val="2389AD"/>
            </a:solidFill>
          </a:ln>
        </p:spPr>
      </p:pic>
    </p:spTree>
    <p:extLst>
      <p:ext uri="{BB962C8B-B14F-4D97-AF65-F5344CB8AC3E}">
        <p14:creationId xmlns:p14="http://schemas.microsoft.com/office/powerpoint/2010/main" val="232294864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0F3620-9CAF-4389-A6E0-F387F7E46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Themen – vom Nahen zum Fernen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DDD7684-D1C1-42FC-85B2-02D2FC018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0320" y="2336873"/>
            <a:ext cx="4698358" cy="693135"/>
          </a:xfrm>
        </p:spPr>
        <p:txBody>
          <a:bodyPr/>
          <a:lstStyle/>
          <a:p>
            <a:r>
              <a:rPr lang="de-DE" dirty="0"/>
              <a:t>POLITIK von Jg. 8 – 10: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2EDC21-8092-462C-9440-E9A5DA45D8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2" y="3347357"/>
            <a:ext cx="4698355" cy="25888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… in der Gemeinde</a:t>
            </a:r>
          </a:p>
          <a:p>
            <a:pPr>
              <a:lnSpc>
                <a:spcPct val="150000"/>
              </a:lnSpc>
            </a:pPr>
            <a:r>
              <a:rPr lang="de-DE" dirty="0"/>
              <a:t>… auf Bundesebene</a:t>
            </a:r>
          </a:p>
          <a:p>
            <a:pPr>
              <a:lnSpc>
                <a:spcPct val="150000"/>
              </a:lnSpc>
            </a:pPr>
            <a:r>
              <a:rPr lang="de-DE" dirty="0"/>
              <a:t>… in der Europäischen Union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DB344A7-AA37-49DF-B583-714B452AF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94122" y="2336873"/>
            <a:ext cx="4700060" cy="692076"/>
          </a:xfrm>
        </p:spPr>
        <p:txBody>
          <a:bodyPr/>
          <a:lstStyle/>
          <a:p>
            <a:r>
              <a:rPr lang="de-DE" dirty="0"/>
              <a:t>WIRTSCHAFT von Jg. 8 – 10: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C19B7C7F-F14B-44A7-8A76-FD30D2B98F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94123" y="3347357"/>
            <a:ext cx="5010377" cy="25888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… aus Sicht von Jugendlichen</a:t>
            </a:r>
          </a:p>
          <a:p>
            <a:pPr>
              <a:lnSpc>
                <a:spcPct val="150000"/>
              </a:lnSpc>
            </a:pPr>
            <a:r>
              <a:rPr lang="de-DE" dirty="0"/>
              <a:t>… in Unternehmen</a:t>
            </a:r>
          </a:p>
          <a:p>
            <a:pPr>
              <a:lnSpc>
                <a:spcPct val="150000"/>
              </a:lnSpc>
            </a:pPr>
            <a:r>
              <a:rPr lang="de-DE" dirty="0"/>
              <a:t>… in der Sozialen Marktwirtschaft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9F5FF59-ABDA-4833-A02E-80696CDC71A5}"/>
              </a:ext>
            </a:extLst>
          </p:cNvPr>
          <p:cNvSpPr txBox="1"/>
          <p:nvPr/>
        </p:nvSpPr>
        <p:spPr>
          <a:xfrm>
            <a:off x="680319" y="5904716"/>
            <a:ext cx="992418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200" dirty="0"/>
              <a:t>In der Oberstufe befassen wir uns vertieft mit der internationalen Ebene.</a:t>
            </a:r>
          </a:p>
        </p:txBody>
      </p:sp>
    </p:spTree>
    <p:extLst>
      <p:ext uri="{BB962C8B-B14F-4D97-AF65-F5344CB8AC3E}">
        <p14:creationId xmlns:p14="http://schemas.microsoft.com/office/powerpoint/2010/main" val="183795221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44D87035-1B95-4044-813A-1C00DDB60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 Anfang in Jahrgang 8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DCC36DCF-E818-474F-AF76-49156AE26E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2257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POLITIK:</a:t>
            </a:r>
          </a:p>
          <a:p>
            <a:r>
              <a:rPr lang="de-DE" dirty="0"/>
              <a:t>Was macht die Gemeinde?</a:t>
            </a:r>
          </a:p>
          <a:p>
            <a:r>
              <a:rPr lang="de-DE" dirty="0"/>
              <a:t>Wer wählt den Bürgermeister/die Bürgermeisterin?</a:t>
            </a:r>
          </a:p>
          <a:p>
            <a:r>
              <a:rPr lang="de-DE" dirty="0"/>
              <a:t>Was macht der Rat?</a:t>
            </a:r>
          </a:p>
          <a:p>
            <a:r>
              <a:rPr lang="de-DE" dirty="0"/>
              <a:t>Wie beteilige ich mich politisch als Jugendlicher?</a:t>
            </a:r>
          </a:p>
          <a:p>
            <a:pPr marL="0" indent="0">
              <a:lnSpc>
                <a:spcPct val="110000"/>
              </a:lnSpc>
              <a:buNone/>
            </a:pPr>
            <a:endParaRPr lang="de-DE" sz="900" dirty="0"/>
          </a:p>
          <a:p>
            <a:pPr marL="0" indent="0">
              <a:buNone/>
            </a:pP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4F2EA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sym typeface="Wingdings" panose="05000000000000000000" pitchFamily="2" charset="2"/>
              </a:rPr>
              <a:t>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4F2EA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Hier geht‘s zum 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4F2EA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2" action="ppaction://hlinksldjump"/>
              </a:rPr>
              <a:t>Quiz</a:t>
            </a:r>
            <a:r>
              <a:rPr kumimoji="0" lang="de-DE" sz="2800" b="0" i="0" u="none" strike="noStrike" kern="1200" cap="none" spc="0" normalizeH="0" baseline="0" noProof="0" dirty="0">
                <a:ln>
                  <a:noFill/>
                </a:ln>
                <a:solidFill>
                  <a:srgbClr val="4F2EA2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!</a:t>
            </a:r>
            <a:endParaRPr lang="de-DE" dirty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E540DAE-9D55-46CE-81BC-61866277B1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4124" y="2336873"/>
            <a:ext cx="4700058" cy="32257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WIRTSCHAFT:</a:t>
            </a:r>
          </a:p>
          <a:p>
            <a:r>
              <a:rPr lang="de-DE" dirty="0"/>
              <a:t>Wie gehe ich mit meinem Taschengeld um?</a:t>
            </a:r>
          </a:p>
          <a:p>
            <a:r>
              <a:rPr lang="de-DE" dirty="0"/>
              <a:t>Was beeinflusst meinen Konsum?</a:t>
            </a:r>
          </a:p>
          <a:p>
            <a:r>
              <a:rPr lang="de-DE" dirty="0"/>
              <a:t>Wie achte ich auf Nachhaltigkeit?</a:t>
            </a:r>
          </a:p>
          <a:p>
            <a:r>
              <a:rPr lang="de-DE" dirty="0"/>
              <a:t>Was heißt geschäftsfähig?</a:t>
            </a:r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 </a:t>
            </a:r>
            <a:endParaRPr lang="de-DE" sz="2800" dirty="0">
              <a:solidFill>
                <a:srgbClr val="4F2EA2"/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AD6BFD7-357A-4C33-8A0A-DBD7784323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7600" y="4649053"/>
            <a:ext cx="2936542" cy="1957695"/>
          </a:xfrm>
          <a:prstGeom prst="rect">
            <a:avLst/>
          </a:prstGeom>
          <a:ln w="38100">
            <a:solidFill>
              <a:srgbClr val="2389AD"/>
            </a:solidFill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74D3045-DB88-4DF0-8331-289E5B4D57FE}"/>
              </a:ext>
            </a:extLst>
          </p:cNvPr>
          <p:cNvSpPr txBox="1"/>
          <p:nvPr/>
        </p:nvSpPr>
        <p:spPr>
          <a:xfrm>
            <a:off x="680320" y="5766518"/>
            <a:ext cx="4698358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Einen Blick in unser Buch gibt es unter: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  <a:hlinkClick r:id="rId4"/>
              </a:rPr>
              <a:t>71070 (ccbuchner.de)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16084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674D8A-5457-454A-A5D5-70B37E3A6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Unsere Studien- und Berufsorientierung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60A09-C210-48AC-A46E-4EA1FDBA6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Unser Fach ist eng verzahnt mit der Studien- und Berufsorientierung!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Zukunftstag</a:t>
            </a:r>
          </a:p>
          <a:p>
            <a:r>
              <a:rPr lang="de-DE" dirty="0"/>
              <a:t>Praktikum in Jahrgang 10 und 11</a:t>
            </a:r>
          </a:p>
          <a:p>
            <a:r>
              <a:rPr lang="de-DE" dirty="0"/>
              <a:t>Besuch von Studien- und Berufsmessen</a:t>
            </a:r>
          </a:p>
          <a:p>
            <a:r>
              <a:rPr lang="de-DE" dirty="0"/>
              <a:t>Tests zu Fähigkeiten und Interessen</a:t>
            </a:r>
          </a:p>
          <a:p>
            <a:r>
              <a:rPr lang="de-DE" dirty="0"/>
              <a:t>Berufsberatung der Agentur für Arbeit</a:t>
            </a:r>
          </a:p>
          <a:p>
            <a:r>
              <a:rPr lang="de-DE" dirty="0"/>
              <a:t>Gespräche mit Expert*innen</a:t>
            </a:r>
          </a:p>
          <a:p>
            <a:r>
              <a:rPr lang="de-DE" dirty="0"/>
              <a:t>Workshop zum </a:t>
            </a:r>
            <a:r>
              <a:rPr lang="de-DE" dirty="0">
                <a:hlinkClick r:id="rId2" action="ppaction://hlinksldjump"/>
              </a:rPr>
              <a:t>Traumjobkompass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D9868C6-72B6-4BDD-A9A2-DC042B9934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00" y="2750643"/>
            <a:ext cx="4927600" cy="277177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C5E72B45-5DBD-4F77-B137-3DBB2842C748}"/>
              </a:ext>
            </a:extLst>
          </p:cNvPr>
          <p:cNvSpPr txBox="1"/>
          <p:nvPr/>
        </p:nvSpPr>
        <p:spPr>
          <a:xfrm>
            <a:off x="8509000" y="6149904"/>
            <a:ext cx="2070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>
                <a:hlinkClick r:id="rId4" action="ppaction://hlinksldjump"/>
              </a:rPr>
              <a:t>Quellenhinweise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34658430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7573F-401C-4EAF-BCFB-D3C512A1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Workshop zum Traumjobkompass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45D4E0E-0F0D-49FD-AF58-884E5DE860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69C74BD-F533-40DB-A6EE-FC7C09993046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E33FB5A-38C4-4A1A-8C87-60EDC88AB7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2EE3CBF1-7FFA-4ABD-B1BF-DA09475EA3BC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B0E797C0-1CC7-4DBF-A870-77A6453CCC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8A5BEB0A-DC8A-4F48-8BA3-4032C24E28F6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A3E6D2B-A37E-414E-B121-59A7EC55F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533400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304FFAA-F487-4B83-9A7C-9C34F6C0DA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A5AA37B-417F-45B1-9C92-E85CB12FEF67}"/>
              </a:ext>
            </a:extLst>
          </p:cNvPr>
          <p:cNvSpPr txBox="1"/>
          <p:nvPr/>
        </p:nvSpPr>
        <p:spPr>
          <a:xfrm>
            <a:off x="220446" y="6045724"/>
            <a:ext cx="880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>
                <a:hlinkClick r:id="rId4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141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CB3D7F-EEF5-4456-A35F-52574492F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                                 Rechtsextremismus</a:t>
            </a:r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37202E8-6F54-4EB0-853D-208D1A103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8300" y="84687"/>
            <a:ext cx="4635372" cy="668862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6564049A-DEC2-4094-A2DD-5B01CF15D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8249" y="2184400"/>
            <a:ext cx="6385451" cy="458891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24B313D-AAA6-4C97-BCAE-11D490EEB274}"/>
              </a:ext>
            </a:extLst>
          </p:cNvPr>
          <p:cNvSpPr txBox="1"/>
          <p:nvPr/>
        </p:nvSpPr>
        <p:spPr>
          <a:xfrm>
            <a:off x="4780089" y="6394431"/>
            <a:ext cx="88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4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442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B63480-510B-49B9-B50C-B9ECA977A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Quiz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51E1E5-BD0D-4A86-9D63-1CA3A5B90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946" y="2336872"/>
            <a:ext cx="3070034" cy="1460428"/>
          </a:xfrm>
        </p:spPr>
        <p:txBody>
          <a:bodyPr/>
          <a:lstStyle/>
          <a:p>
            <a:r>
              <a:rPr lang="de-DE" dirty="0"/>
              <a:t>Wie heißt der Bürgermeister der Samtgemeinde Nenndorf?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41CD1DA-A846-4C72-AC3C-747DB6A8C8B5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0322" y="3978586"/>
            <a:ext cx="3049702" cy="2126186"/>
          </a:xfrm>
        </p:spPr>
        <p:txBody>
          <a:bodyPr>
            <a:normAutofit/>
          </a:bodyPr>
          <a:lstStyle/>
          <a:p>
            <a:r>
              <a:rPr lang="de-DE" sz="2400" dirty="0"/>
              <a:t>1. Marlies Matthias</a:t>
            </a:r>
          </a:p>
          <a:p>
            <a:r>
              <a:rPr lang="de-DE" sz="2400" dirty="0"/>
              <a:t>2. Mike Schmidt</a:t>
            </a:r>
          </a:p>
          <a:p>
            <a:r>
              <a:rPr lang="de-DE" sz="2400" dirty="0"/>
              <a:t>3. Katrin Hösl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40EB0F6-9200-4097-84C9-FDE3790D6B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56025" y="2336872"/>
            <a:ext cx="3063240" cy="1460428"/>
          </a:xfrm>
        </p:spPr>
        <p:txBody>
          <a:bodyPr/>
          <a:lstStyle/>
          <a:p>
            <a:r>
              <a:rPr lang="de-DE" dirty="0"/>
              <a:t>Ab wie viel Jahren darf ich in Niedersachsen den Rat wählen?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0E6868D-A32E-429A-B686-D49894F3125E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945470" y="3978586"/>
            <a:ext cx="3063240" cy="1957600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de-DE" sz="2400" dirty="0"/>
              <a:t>Ab 16 Jahren</a:t>
            </a:r>
          </a:p>
          <a:p>
            <a:pPr marL="342900" indent="-342900">
              <a:buAutoNum type="arabicPeriod"/>
            </a:pPr>
            <a:r>
              <a:rPr lang="de-DE" sz="2400" dirty="0"/>
              <a:t>Ab 18 Jahren</a:t>
            </a:r>
          </a:p>
          <a:p>
            <a:pPr marL="342900" indent="-342900">
              <a:buAutoNum type="arabicPeriod"/>
            </a:pPr>
            <a:r>
              <a:rPr lang="de-DE" sz="2400" dirty="0"/>
              <a:t>Ab 14 Jahren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DECA5393-E58E-4849-AA5F-33BE720CA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24156" y="2336872"/>
            <a:ext cx="3070025" cy="1460428"/>
          </a:xfrm>
        </p:spPr>
        <p:txBody>
          <a:bodyPr/>
          <a:lstStyle/>
          <a:p>
            <a:r>
              <a:rPr lang="de-DE" dirty="0"/>
              <a:t>Wie viel Taschengeld bekommen im Durchschnitt 10jährige?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39F73FA-3BF9-4838-B9B3-88488501A69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224156" y="3978586"/>
            <a:ext cx="3070025" cy="1957600"/>
          </a:xfrm>
        </p:spPr>
        <p:txBody>
          <a:bodyPr>
            <a:normAutofit/>
          </a:bodyPr>
          <a:lstStyle/>
          <a:p>
            <a:r>
              <a:rPr lang="de-DE" sz="2400" dirty="0"/>
              <a:t>1. 2 Euro/Woche</a:t>
            </a:r>
          </a:p>
          <a:p>
            <a:r>
              <a:rPr lang="de-DE" sz="2400" dirty="0"/>
              <a:t>2. 12 Euro/Woche</a:t>
            </a:r>
          </a:p>
          <a:p>
            <a:r>
              <a:rPr lang="de-DE" sz="2400" dirty="0"/>
              <a:t>3. 16–18 Euro/Monat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7133018-899A-4735-AF4A-BC395F9E0362}"/>
              </a:ext>
            </a:extLst>
          </p:cNvPr>
          <p:cNvSpPr txBox="1"/>
          <p:nvPr/>
        </p:nvSpPr>
        <p:spPr>
          <a:xfrm rot="10800000">
            <a:off x="8429024" y="6223000"/>
            <a:ext cx="170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/>
              <a:t>Lösung: </a:t>
            </a:r>
            <a:r>
              <a:rPr lang="de-DE" sz="1000" dirty="0"/>
              <a:t>2, 1, 3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FE5ABF45-F659-49EC-BFBE-CC98335A15D8}"/>
              </a:ext>
            </a:extLst>
          </p:cNvPr>
          <p:cNvSpPr txBox="1"/>
          <p:nvPr/>
        </p:nvSpPr>
        <p:spPr>
          <a:xfrm>
            <a:off x="5043317" y="6223000"/>
            <a:ext cx="867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hlinkClick r:id="rId2" action="ppaction://hlinksldjump"/>
              </a:rPr>
              <a:t>zurück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985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0</TotalTime>
  <Words>470</Words>
  <Application>Microsoft Office PowerPoint</Application>
  <PresentationFormat>Breitbild</PresentationFormat>
  <Paragraphs>85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Arial</vt:lpstr>
      <vt:lpstr>Trebuchet MS</vt:lpstr>
      <vt:lpstr>Berlin</vt:lpstr>
      <vt:lpstr>Politik-Wirtschaft am GBN</vt:lpstr>
      <vt:lpstr>Unser Unterricht</vt:lpstr>
      <vt:lpstr>Unsere Ziele</vt:lpstr>
      <vt:lpstr>Unsere Themen – vom Nahen zum Fernen</vt:lpstr>
      <vt:lpstr>Unser Anfang in Jahrgang 8</vt:lpstr>
      <vt:lpstr>Unsere Studien- und Berufsorientierung</vt:lpstr>
      <vt:lpstr>Workshop zum Traumjobkompass</vt:lpstr>
      <vt:lpstr>                                  Rechtsextremismus</vt:lpstr>
      <vt:lpstr>Quiz</vt:lpstr>
      <vt:lpstr>Quellenhinweise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Politik-Wirtschaft am GBN</dc:title>
  <dc:creator>Annelie Beilfuss</dc:creator>
  <cp:lastModifiedBy>Annelie Beilfuss</cp:lastModifiedBy>
  <cp:revision>50</cp:revision>
  <dcterms:created xsi:type="dcterms:W3CDTF">2021-01-25T20:14:08Z</dcterms:created>
  <dcterms:modified xsi:type="dcterms:W3CDTF">2021-02-05T20:53:16Z</dcterms:modified>
</cp:coreProperties>
</file>