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05"/>
    <p:restoredTop sz="93767"/>
  </p:normalViewPr>
  <p:slideViewPr>
    <p:cSldViewPr snapToGrid="0" snapToObjects="1">
      <p:cViewPr varScale="1">
        <p:scale>
          <a:sx n="84" d="100"/>
          <a:sy n="84" d="100"/>
        </p:scale>
        <p:origin x="188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amp; Untertitel">
    <p:spTree>
      <p:nvGrpSpPr>
        <p:cNvPr id="1" name=""/>
        <p:cNvGrpSpPr/>
        <p:nvPr/>
      </p:nvGrpSpPr>
      <p:grpSpPr>
        <a:xfrm>
          <a:off x="0" y="0"/>
          <a:ext cx="0" cy="0"/>
          <a:chOff x="0" y="0"/>
          <a:chExt cx="0" cy="0"/>
        </a:xfrm>
      </p:grpSpPr>
      <p:sp>
        <p:nvSpPr>
          <p:cNvPr id="11" name="Titeltext"/>
          <p:cNvSpPr txBox="1">
            <a:spLocks noGrp="1"/>
          </p:cNvSpPr>
          <p:nvPr>
            <p:ph type="title"/>
          </p:nvPr>
        </p:nvSpPr>
        <p:spPr>
          <a:xfrm>
            <a:off x="355600" y="2044700"/>
            <a:ext cx="12293600" cy="3238500"/>
          </a:xfrm>
          <a:prstGeom prst="rect">
            <a:avLst/>
          </a:prstGeom>
        </p:spPr>
        <p:txBody>
          <a:bodyPr anchor="b"/>
          <a:lstStyle/>
          <a:p>
            <a:r>
              <a:t>Titeltext</a:t>
            </a:r>
          </a:p>
        </p:txBody>
      </p:sp>
      <p:sp>
        <p:nvSpPr>
          <p:cNvPr id="12" name="Textebene 1…"/>
          <p:cNvSpPr txBox="1">
            <a:spLocks noGrp="1"/>
          </p:cNvSpPr>
          <p:nvPr>
            <p:ph type="body" sz="quarter" idx="1"/>
          </p:nvPr>
        </p:nvSpPr>
        <p:spPr>
          <a:xfrm>
            <a:off x="355600" y="5270500"/>
            <a:ext cx="12293600" cy="12954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Bild"/>
          <p:cNvSpPr>
            <a:spLocks noGrp="1"/>
          </p:cNvSpPr>
          <p:nvPr>
            <p:ph type="pic" idx="13"/>
          </p:nvPr>
        </p:nvSpPr>
        <p:spPr>
          <a:xfrm>
            <a:off x="-2552700" y="0"/>
            <a:ext cx="17339734" cy="9753601"/>
          </a:xfrm>
          <a:prstGeom prst="rect">
            <a:avLst/>
          </a:prstGeom>
        </p:spPr>
        <p:txBody>
          <a:bodyPr lIns="91439" tIns="45719" rIns="91439" bIns="45719" anchor="t">
            <a:noAutofit/>
          </a:bodyPr>
          <a:lstStyle/>
          <a:p>
            <a:endParaRPr/>
          </a:p>
        </p:txBody>
      </p:sp>
      <p:sp>
        <p:nvSpPr>
          <p:cNvPr id="10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1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 Mitte">
    <p:spTree>
      <p:nvGrpSpPr>
        <p:cNvPr id="1" name=""/>
        <p:cNvGrpSpPr/>
        <p:nvPr/>
      </p:nvGrpSpPr>
      <p:grpSpPr>
        <a:xfrm>
          <a:off x="0" y="0"/>
          <a:ext cx="0" cy="0"/>
          <a:chOff x="0" y="0"/>
          <a:chExt cx="0" cy="0"/>
        </a:xfrm>
      </p:grpSpPr>
      <p:sp>
        <p:nvSpPr>
          <p:cNvPr id="30" name="Titeltext"/>
          <p:cNvSpPr txBox="1">
            <a:spLocks noGrp="1"/>
          </p:cNvSpPr>
          <p:nvPr>
            <p:ph type="title"/>
          </p:nvPr>
        </p:nvSpPr>
        <p:spPr>
          <a:xfrm>
            <a:off x="355600" y="3251200"/>
            <a:ext cx="12293600" cy="3238500"/>
          </a:xfrm>
          <a:prstGeom prst="rect">
            <a:avLst/>
          </a:prstGeom>
        </p:spPr>
        <p:txBody>
          <a:bodyPr/>
          <a:lstStyle/>
          <a:p>
            <a:r>
              <a:t>Titeltext</a:t>
            </a:r>
          </a:p>
        </p:txBody>
      </p:sp>
      <p:sp>
        <p:nvSpPr>
          <p:cNvPr id="3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38" name="Bild"/>
          <p:cNvSpPr>
            <a:spLocks noGrp="1"/>
          </p:cNvSpPr>
          <p:nvPr>
            <p:ph type="pic" idx="13"/>
          </p:nvPr>
        </p:nvSpPr>
        <p:spPr>
          <a:xfrm>
            <a:off x="5351574" y="1384300"/>
            <a:ext cx="7872413" cy="6997700"/>
          </a:xfrm>
          <a:prstGeom prst="rect">
            <a:avLst/>
          </a:prstGeom>
        </p:spPr>
        <p:txBody>
          <a:bodyPr lIns="91439" tIns="45719" rIns="91439" bIns="45719" anchor="t">
            <a:noAutofit/>
          </a:bodyPr>
          <a:lstStyle/>
          <a:p>
            <a:endParaRPr/>
          </a:p>
        </p:txBody>
      </p:sp>
      <p:sp>
        <p:nvSpPr>
          <p:cNvPr id="39" name="Titeltext"/>
          <p:cNvSpPr txBox="1">
            <a:spLocks noGrp="1"/>
          </p:cNvSpPr>
          <p:nvPr>
            <p:ph type="title"/>
          </p:nvPr>
        </p:nvSpPr>
        <p:spPr>
          <a:xfrm>
            <a:off x="355600" y="1016000"/>
            <a:ext cx="5892800" cy="3886200"/>
          </a:xfrm>
          <a:prstGeom prst="rect">
            <a:avLst/>
          </a:prstGeom>
        </p:spPr>
        <p:txBody>
          <a:bodyPr anchor="b"/>
          <a:lstStyle/>
          <a:p>
            <a:r>
              <a:t>Titeltext</a:t>
            </a:r>
          </a:p>
        </p:txBody>
      </p:sp>
      <p:sp>
        <p:nvSpPr>
          <p:cNvPr id="40" name="Textebene 1…"/>
          <p:cNvSpPr txBox="1">
            <a:spLocks noGrp="1"/>
          </p:cNvSpPr>
          <p:nvPr>
            <p:ph type="body" sz="quarter" idx="1"/>
          </p:nvPr>
        </p:nvSpPr>
        <p:spPr>
          <a:xfrm>
            <a:off x="355600" y="4889500"/>
            <a:ext cx="5892800" cy="388620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r>
              <a:t>Textebene 1</a:t>
            </a:r>
          </a:p>
          <a:p>
            <a:pPr lvl="1"/>
            <a:r>
              <a:t>Textebene 2</a:t>
            </a:r>
          </a:p>
          <a:p>
            <a:pPr lvl="2"/>
            <a:r>
              <a:t>Textebene 3</a:t>
            </a:r>
          </a:p>
          <a:p>
            <a:pPr lvl="3"/>
            <a:r>
              <a:t>Textebene 4</a:t>
            </a:r>
          </a:p>
          <a:p>
            <a:pPr lvl="4"/>
            <a:r>
              <a:t>Textebene 5</a:t>
            </a:r>
          </a:p>
        </p:txBody>
      </p:sp>
      <p:sp>
        <p:nvSpPr>
          <p:cNvPr id="4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48" name="Titeltext"/>
          <p:cNvSpPr txBox="1">
            <a:spLocks noGrp="1"/>
          </p:cNvSpPr>
          <p:nvPr>
            <p:ph type="title"/>
          </p:nvPr>
        </p:nvSpPr>
        <p:spPr>
          <a:prstGeom prst="rect">
            <a:avLst/>
          </a:prstGeom>
        </p:spPr>
        <p:txBody>
          <a:bodyPr/>
          <a:lstStyle/>
          <a:p>
            <a:r>
              <a:t>Titeltext</a:t>
            </a:r>
          </a:p>
        </p:txBody>
      </p:sp>
      <p:sp>
        <p:nvSpPr>
          <p:cNvPr id="4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Textebene 1…"/>
          <p:cNvSpPr txBox="1">
            <a:spLocks noGrp="1"/>
          </p:cNvSpPr>
          <p:nvPr>
            <p:ph type="body" idx="1"/>
          </p:nvPr>
        </p:nvSpPr>
        <p:spPr>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Textebene 1</a:t>
            </a:r>
          </a:p>
          <a:p>
            <a:pPr lvl="1"/>
            <a:r>
              <a:t>Textebene 2</a:t>
            </a:r>
          </a:p>
          <a:p>
            <a:pPr lvl="2"/>
            <a:r>
              <a:t>Textebene 3</a:t>
            </a:r>
          </a:p>
          <a:p>
            <a:pPr lvl="3"/>
            <a:r>
              <a:t>Textebene 4</a:t>
            </a:r>
          </a:p>
          <a:p>
            <a:pPr lvl="4"/>
            <a:r>
              <a:t>Textebene 5</a:t>
            </a:r>
          </a:p>
        </p:txBody>
      </p:sp>
      <p:sp>
        <p:nvSpPr>
          <p:cNvPr id="5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5" name="Bild"/>
          <p:cNvSpPr>
            <a:spLocks noGrp="1"/>
          </p:cNvSpPr>
          <p:nvPr>
            <p:ph type="pic" idx="13"/>
          </p:nvPr>
        </p:nvSpPr>
        <p:spPr>
          <a:xfrm>
            <a:off x="5493159" y="2743200"/>
            <a:ext cx="7889605" cy="7012983"/>
          </a:xfrm>
          <a:prstGeom prst="rect">
            <a:avLst/>
          </a:prstGeom>
        </p:spPr>
        <p:txBody>
          <a:bodyPr lIns="91439" tIns="45719" rIns="91439" bIns="45719" anchor="t">
            <a:noAutofit/>
          </a:bodyPr>
          <a:lstStyle/>
          <a:p>
            <a:endParaRPr/>
          </a:p>
        </p:txBody>
      </p:sp>
      <p:sp>
        <p:nvSpPr>
          <p:cNvPr id="66" name="Titeltext"/>
          <p:cNvSpPr txBox="1">
            <a:spLocks noGrp="1"/>
          </p:cNvSpPr>
          <p:nvPr>
            <p:ph type="title"/>
          </p:nvPr>
        </p:nvSpPr>
        <p:spPr>
          <a:prstGeom prst="rect">
            <a:avLst/>
          </a:prstGeom>
        </p:spPr>
        <p:txBody>
          <a:bodyPr/>
          <a:lstStyle/>
          <a:p>
            <a:r>
              <a:t>Titeltext</a:t>
            </a:r>
          </a:p>
        </p:txBody>
      </p:sp>
      <p:sp>
        <p:nvSpPr>
          <p:cNvPr id="67" name="Textebene 1…"/>
          <p:cNvSpPr txBox="1">
            <a:spLocks noGrp="1"/>
          </p:cNvSpPr>
          <p:nvPr>
            <p:ph type="body" sz="half" idx="1"/>
          </p:nvPr>
        </p:nvSpPr>
        <p:spPr>
          <a:xfrm>
            <a:off x="355600" y="2730500"/>
            <a:ext cx="5892800" cy="62992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6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75" name="Textebene 1…"/>
          <p:cNvSpPr txBox="1">
            <a:spLocks noGrp="1"/>
          </p:cNvSpPr>
          <p:nvPr>
            <p:ph type="body" idx="1"/>
          </p:nvPr>
        </p:nvSpPr>
        <p:spPr>
          <a:xfrm>
            <a:off x="762000" y="762000"/>
            <a:ext cx="11468100" cy="8216900"/>
          </a:xfrm>
          <a:prstGeom prst="rect">
            <a:avLst/>
          </a:prstGeom>
        </p:spPr>
        <p:txBody>
          <a:bodyPr/>
          <a:lstStyle>
            <a:lvl1pPr marL="520700" indent="-520700">
              <a:lnSpc>
                <a:spcPct val="120000"/>
              </a:lnSpc>
              <a:spcBef>
                <a:spcPts val="4600"/>
              </a:spcBef>
              <a:defRPr sz="4600"/>
            </a:lvl1pPr>
            <a:lvl2pPr marL="1041400" indent="-520700">
              <a:lnSpc>
                <a:spcPct val="120000"/>
              </a:lnSpc>
              <a:spcBef>
                <a:spcPts val="4600"/>
              </a:spcBef>
              <a:defRPr sz="4600"/>
            </a:lvl2pPr>
            <a:lvl3pPr marL="1562100" indent="-520700">
              <a:lnSpc>
                <a:spcPct val="120000"/>
              </a:lnSpc>
              <a:spcBef>
                <a:spcPts val="4600"/>
              </a:spcBef>
              <a:defRPr sz="4600"/>
            </a:lvl3pPr>
            <a:lvl4pPr marL="2082800" indent="-520700">
              <a:lnSpc>
                <a:spcPct val="120000"/>
              </a:lnSpc>
              <a:spcBef>
                <a:spcPts val="4600"/>
              </a:spcBef>
              <a:defRPr sz="4600"/>
            </a:lvl4pPr>
            <a:lvl5pPr marL="2603500" indent="-520700">
              <a:lnSpc>
                <a:spcPct val="120000"/>
              </a:lnSpc>
              <a:spcBef>
                <a:spcPts val="4600"/>
              </a:spcBef>
              <a:defRPr sz="4600"/>
            </a:lvl5pPr>
          </a:lstStyle>
          <a:p>
            <a:r>
              <a:t>Textebene 1</a:t>
            </a:r>
          </a:p>
          <a:p>
            <a:pPr lvl="1"/>
            <a:r>
              <a:t>Textebene 2</a:t>
            </a:r>
          </a:p>
          <a:p>
            <a:pPr lvl="2"/>
            <a:r>
              <a:t>Textebene 3</a:t>
            </a:r>
          </a:p>
          <a:p>
            <a:pPr lvl="3"/>
            <a:r>
              <a:t>Textebene 4</a:t>
            </a:r>
          </a:p>
          <a:p>
            <a:pPr lvl="4"/>
            <a:r>
              <a:t>Textebene 5</a:t>
            </a:r>
          </a:p>
        </p:txBody>
      </p:sp>
      <p:sp>
        <p:nvSpPr>
          <p:cNvPr id="7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83" name="2-033_1302x975.jpeg"/>
          <p:cNvSpPr>
            <a:spLocks noGrp="1"/>
          </p:cNvSpPr>
          <p:nvPr>
            <p:ph type="pic" sz="quarter" idx="13"/>
          </p:nvPr>
        </p:nvSpPr>
        <p:spPr>
          <a:xfrm>
            <a:off x="6654800" y="4965700"/>
            <a:ext cx="5803900" cy="4346239"/>
          </a:xfrm>
          <a:prstGeom prst="rect">
            <a:avLst/>
          </a:prstGeom>
        </p:spPr>
        <p:txBody>
          <a:bodyPr lIns="91439" tIns="45719" rIns="91439" bIns="45719" anchor="t">
            <a:noAutofit/>
          </a:bodyPr>
          <a:lstStyle/>
          <a:p>
            <a:endParaRPr/>
          </a:p>
        </p:txBody>
      </p:sp>
      <p:sp>
        <p:nvSpPr>
          <p:cNvPr id="84" name="Bild"/>
          <p:cNvSpPr>
            <a:spLocks noGrp="1"/>
          </p:cNvSpPr>
          <p:nvPr>
            <p:ph type="pic" sz="quarter" idx="14"/>
          </p:nvPr>
        </p:nvSpPr>
        <p:spPr>
          <a:xfrm>
            <a:off x="6667500" y="444500"/>
            <a:ext cx="5803900" cy="4346239"/>
          </a:xfrm>
          <a:prstGeom prst="rect">
            <a:avLst/>
          </a:prstGeom>
        </p:spPr>
        <p:txBody>
          <a:bodyPr lIns="91439" tIns="45719" rIns="91439" bIns="45719" anchor="t">
            <a:noAutofit/>
          </a:bodyPr>
          <a:lstStyle/>
          <a:p>
            <a:endParaRPr/>
          </a:p>
        </p:txBody>
      </p:sp>
      <p:sp>
        <p:nvSpPr>
          <p:cNvPr id="85" name="2-10-superquadro_1631x2178.jpeg"/>
          <p:cNvSpPr>
            <a:spLocks noGrp="1"/>
          </p:cNvSpPr>
          <p:nvPr>
            <p:ph type="pic" idx="15"/>
          </p:nvPr>
        </p:nvSpPr>
        <p:spPr>
          <a:xfrm>
            <a:off x="-939561" y="482600"/>
            <a:ext cx="7995295" cy="10681635"/>
          </a:xfrm>
          <a:prstGeom prst="rect">
            <a:avLst/>
          </a:prstGeom>
        </p:spPr>
        <p:txBody>
          <a:bodyPr lIns="91439" tIns="45719" rIns="91439" bIns="45719" anchor="t">
            <a:noAutofit/>
          </a:bodyPr>
          <a:lstStyle/>
          <a:p>
            <a:endParaRPr/>
          </a:p>
        </p:txBody>
      </p:sp>
      <p:sp>
        <p:nvSpPr>
          <p:cNvPr id="8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93" name="–Christian Bauer"/>
          <p:cNvSpPr txBox="1">
            <a:spLocks noGrp="1"/>
          </p:cNvSpPr>
          <p:nvPr>
            <p:ph type="body" sz="quarter" idx="13"/>
          </p:nvPr>
        </p:nvSpPr>
        <p:spPr>
          <a:xfrm>
            <a:off x="1270000" y="5689600"/>
            <a:ext cx="10464800" cy="508000"/>
          </a:xfrm>
          <a:prstGeom prst="rect">
            <a:avLst/>
          </a:prstGeom>
        </p:spPr>
        <p:txBody>
          <a:bodyPr anchor="t">
            <a:spAutoFit/>
          </a:bodyPr>
          <a:lstStyle>
            <a:lvl1pPr marL="0" indent="0" algn="ctr">
              <a:spcBef>
                <a:spcPts val="0"/>
              </a:spcBef>
              <a:buSzTx/>
              <a:buNone/>
              <a:defRPr sz="2800"/>
            </a:lvl1pPr>
          </a:lstStyle>
          <a:p>
            <a:r>
              <a:t>–Christian Bauer</a:t>
            </a:r>
          </a:p>
        </p:txBody>
      </p:sp>
      <p:sp>
        <p:nvSpPr>
          <p:cNvPr id="94" name="„Zitat hier eingeben.“"/>
          <p:cNvSpPr txBox="1">
            <a:spLocks noGrp="1"/>
          </p:cNvSpPr>
          <p:nvPr>
            <p:ph type="body" sz="quarter" idx="14"/>
          </p:nvPr>
        </p:nvSpPr>
        <p:spPr>
          <a:xfrm>
            <a:off x="1270000" y="4152900"/>
            <a:ext cx="10464800" cy="647700"/>
          </a:xfrm>
          <a:prstGeom prst="rect">
            <a:avLst/>
          </a:prstGeom>
        </p:spPr>
        <p:txBody>
          <a:bodyPr>
            <a:spAutoFit/>
          </a:bodyPr>
          <a:lstStyle>
            <a:lvl1pPr marL="0" indent="0" algn="ctr">
              <a:spcBef>
                <a:spcPts val="0"/>
              </a:spcBef>
              <a:buSzTx/>
              <a:buNone/>
            </a:lvl1pPr>
          </a:lstStyle>
          <a:p>
            <a:r>
              <a:t>„Zitat hier eingeben.“</a:t>
            </a:r>
          </a:p>
        </p:txBody>
      </p:sp>
      <p:sp>
        <p:nvSpPr>
          <p:cNvPr id="9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Titeltext</a:t>
            </a:r>
          </a:p>
        </p:txBody>
      </p:sp>
      <p:sp>
        <p:nvSpPr>
          <p:cNvPr id="3" name="Textebene 1…"/>
          <p:cNvSpPr txBox="1">
            <a:spLocks noGrp="1"/>
          </p:cNvSpPr>
          <p:nvPr>
            <p:ph type="body" idx="1"/>
          </p:nvPr>
        </p:nvSpPr>
        <p:spPr>
          <a:xfrm>
            <a:off x="355600" y="2730500"/>
            <a:ext cx="12293600" cy="629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6324599" y="9270999"/>
            <a:ext cx="342901" cy="3556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1pPr>
      <a:lvl2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2pPr>
      <a:lvl3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3pPr>
      <a:lvl4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4pPr>
      <a:lvl5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5pPr>
      <a:lvl6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6pPr>
      <a:lvl7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7pPr>
      <a:lvl8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8pPr>
      <a:lvl9pPr marL="0" marR="0" indent="0" algn="ctr" defTabSz="584200" rtl="0" latinLnBrk="0">
        <a:lnSpc>
          <a:spcPct val="100000"/>
        </a:lnSpc>
        <a:spcBef>
          <a:spcPts val="0"/>
        </a:spcBef>
        <a:spcAft>
          <a:spcPts val="0"/>
        </a:spcAft>
        <a:buClrTx/>
        <a:buSzTx/>
        <a:buFontTx/>
        <a:buNone/>
        <a:tabLst/>
        <a:defRPr sz="7200" b="0" i="0" u="none" strike="noStrike" cap="all" spc="0" baseline="0">
          <a:solidFill>
            <a:srgbClr val="535353"/>
          </a:solidFill>
          <a:uFillTx/>
          <a:latin typeface="+mn-lt"/>
          <a:ea typeface="+mn-ea"/>
          <a:cs typeface="+mn-cs"/>
          <a:sym typeface="Gill Sans Light"/>
        </a:defRPr>
      </a:lvl9pPr>
    </p:titleStyle>
    <p:bodyStyle>
      <a:lvl1pPr marL="4318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1pPr>
      <a:lvl2pPr marL="8636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2pPr>
      <a:lvl3pPr marL="12954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3pPr>
      <a:lvl4pPr marL="17272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4pPr>
      <a:lvl5pPr marL="21590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5pPr>
      <a:lvl6pPr marL="25908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6pPr>
      <a:lvl7pPr marL="30226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7pPr>
      <a:lvl8pPr marL="34544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8pPr>
      <a:lvl9pPr marL="3886200" marR="0" indent="-431800" algn="l" defTabSz="584200" rtl="0" latinLnBrk="0">
        <a:lnSpc>
          <a:spcPct val="100000"/>
        </a:lnSpc>
        <a:spcBef>
          <a:spcPts val="3800"/>
        </a:spcBef>
        <a:spcAft>
          <a:spcPts val="0"/>
        </a:spcAft>
        <a:buClrTx/>
        <a:buSzPct val="82000"/>
        <a:buFontTx/>
        <a:buChar char="•"/>
        <a:tabLst/>
        <a:defRPr sz="3800" b="0" i="0" u="none" strike="noStrike" cap="none" spc="0" baseline="0">
          <a:solidFill>
            <a:srgbClr val="535353"/>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youtu.be/5WNOiIvRl1g" TargetMode="External"/><Relationship Id="rId4" Type="http://schemas.openxmlformats.org/officeDocument/2006/relationships/image" Target="../media/image3.png"/><Relationship Id="rId5" Type="http://schemas.openxmlformats.org/officeDocument/2006/relationships/slide" Target="slide8.xml"/><Relationship Id="rId6"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www.instagram.com/erasmus_plus_focus/" TargetMode="External"/><Relationship Id="rId4" Type="http://schemas.openxmlformats.org/officeDocument/2006/relationships/image" Target="../media/image9.png"/><Relationship Id="rId5" Type="http://schemas.openxmlformats.org/officeDocument/2006/relationships/hyperlink" Target="https://twinspace.etwinning.net/94430/pages/page/1003885" TargetMode="External"/><Relationship Id="rId6" Type="http://schemas.openxmlformats.org/officeDocument/2006/relationships/image" Target="../media/image10.png"/><Relationship Id="rId7" Type="http://schemas.openxmlformats.org/officeDocument/2006/relationships/hyperlink" Target="https://youtube.com/channel/UCOOfvyoiE9Rga6rUF15fLhw" TargetMode="External"/><Relationship Id="rId8"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9" name="Logo.jpg" descr="Logo.jpg"/>
          <p:cNvPicPr>
            <a:picLocks noChangeAspect="1"/>
          </p:cNvPicPr>
          <p:nvPr/>
        </p:nvPicPr>
        <p:blipFill>
          <a:blip r:embed="rId2">
            <a:extLst/>
          </a:blip>
          <a:stretch>
            <a:fillRect/>
          </a:stretch>
        </p:blipFill>
        <p:spPr>
          <a:xfrm>
            <a:off x="2910710" y="300924"/>
            <a:ext cx="6999032" cy="6999036"/>
          </a:xfrm>
          <a:prstGeom prst="rect">
            <a:avLst/>
          </a:prstGeom>
          <a:ln w="12700">
            <a:miter lim="400000"/>
          </a:ln>
        </p:spPr>
      </p:pic>
      <p:sp>
        <p:nvSpPr>
          <p:cNvPr id="3" name="Textfeld 2"/>
          <p:cNvSpPr txBox="1"/>
          <p:nvPr/>
        </p:nvSpPr>
        <p:spPr>
          <a:xfrm>
            <a:off x="579120" y="7670026"/>
            <a:ext cx="1210056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de-DE" sz="7200" b="0" i="0" u="none" strike="noStrike" cap="none" spc="0" normalizeH="0" baseline="0" dirty="0" smtClean="0">
                <a:ln>
                  <a:noFill/>
                </a:ln>
                <a:solidFill>
                  <a:srgbClr val="FF0000"/>
                </a:solidFill>
                <a:effectLst/>
                <a:uFillTx/>
                <a:latin typeface="+mn-lt"/>
                <a:ea typeface="+mn-ea"/>
                <a:cs typeface="+mn-cs"/>
                <a:sym typeface="Gill Sans Light"/>
              </a:rPr>
              <a:t>Das Erasmus+ Projekt des GBN</a:t>
            </a:r>
            <a:endParaRPr kumimoji="0" lang="de-DE" sz="7200" b="0" i="0" u="none" strike="noStrike" cap="none" spc="0" normalizeH="0" baseline="0" dirty="0">
              <a:ln>
                <a:noFill/>
              </a:ln>
              <a:solidFill>
                <a:srgbClr val="FF0000"/>
              </a:solidFill>
              <a:effectLst/>
              <a:uFillTx/>
              <a:latin typeface="+mn-lt"/>
              <a:ea typeface="+mn-ea"/>
              <a:cs typeface="+mn-cs"/>
              <a:sym typeface="Gill Sans Light"/>
            </a:endParaRPr>
          </a:p>
        </p:txBody>
      </p:sp>
    </p:spTree>
    <p:extLst>
      <p:ext uri="{BB962C8B-B14F-4D97-AF65-F5344CB8AC3E}">
        <p14:creationId xmlns:p14="http://schemas.microsoft.com/office/powerpoint/2010/main" val="88377945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 name="aufgaben in der AG"/>
          <p:cNvSpPr txBox="1">
            <a:spLocks noGrp="1"/>
          </p:cNvSpPr>
          <p:nvPr>
            <p:ph type="title"/>
          </p:nvPr>
        </p:nvSpPr>
        <p:spPr>
          <a:xfrm>
            <a:off x="335280" y="398780"/>
            <a:ext cx="11511280" cy="2283460"/>
          </a:xfrm>
          <a:prstGeom prst="rect">
            <a:avLst/>
          </a:prstGeom>
          <a:solidFill>
            <a:srgbClr val="FFFFFF"/>
          </a:solidFill>
        </p:spPr>
        <p:txBody>
          <a:bodyPr/>
          <a:lstStyle>
            <a:lvl1pPr>
              <a:defRPr sz="5600">
                <a:solidFill>
                  <a:srgbClr val="FF2600"/>
                </a:solidFill>
              </a:defRPr>
            </a:lvl1pPr>
          </a:lstStyle>
          <a:p>
            <a:r>
              <a:t>aufgaben in der AG</a:t>
            </a:r>
          </a:p>
        </p:txBody>
      </p:sp>
      <p:sp>
        <p:nvSpPr>
          <p:cNvPr id="174" name="Die AG findet jede Woche statt und wir arbeiten momentan an dem Projekt FOCUS, wo wir uns mit Städten, der Umwelt und weiteren Themen beschäftigen. Dazu arbeiten wir an Projekten, beispielsweise malen wir selber Comics, erstellen Präsentationen und vieles mehr. Die Arbeit ist sehr vielseitig, was bedeutet, dass jeder etwas findet, was einem Spaß macht."/>
          <p:cNvSpPr txBox="1"/>
          <p:nvPr/>
        </p:nvSpPr>
        <p:spPr>
          <a:xfrm>
            <a:off x="1103746" y="3079749"/>
            <a:ext cx="6016948" cy="6489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sz="3200">
                <a:solidFill>
                  <a:srgbClr val="005493"/>
                </a:solidFill>
              </a:defRPr>
            </a:pPr>
            <a:r>
              <a:t>Die AG findet jede Woche statt und wir arbeiten momentan an dem Projekt FOCUS, wo wir uns mit Städten, der Umwelt und weiteren Themen beschäftigen. Dazu arbeiten wir an Projekten, beispielsweise malen wir selber Comics, erstellen Präsentationen und vieles mehr. Die Arbeit ist sehr vielseitig, was bedeutet, dass jeder etwas findet, was einem Spaß macht.</a:t>
            </a:r>
          </a:p>
          <a:p>
            <a:pPr defTabSz="457200">
              <a:defRPr sz="4000">
                <a:solidFill>
                  <a:srgbClr val="000000"/>
                </a:solidFill>
                <a:latin typeface="Helvetica"/>
                <a:ea typeface="Helvetica"/>
                <a:cs typeface="Helvetica"/>
                <a:sym typeface="Helvetica"/>
              </a:defRPr>
            </a:pPr>
            <a:endParaRPr/>
          </a:p>
        </p:txBody>
      </p:sp>
      <p:pic>
        <p:nvPicPr>
          <p:cNvPr id="175"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pic>
        <p:nvPicPr>
          <p:cNvPr id="176" name="Bild" descr="Bild"/>
          <p:cNvPicPr>
            <a:picLocks noChangeAspect="1"/>
          </p:cNvPicPr>
          <p:nvPr/>
        </p:nvPicPr>
        <p:blipFill>
          <a:blip r:embed="rId3">
            <a:extLst/>
          </a:blip>
          <a:stretch>
            <a:fillRect/>
          </a:stretch>
        </p:blipFill>
        <p:spPr>
          <a:xfrm>
            <a:off x="7537450" y="3257550"/>
            <a:ext cx="4749800" cy="5041900"/>
          </a:xfrm>
          <a:prstGeom prst="rect">
            <a:avLst/>
          </a:prstGeom>
          <a:ln w="25400">
            <a:miter lim="400000"/>
          </a:ln>
          <a:effectLst>
            <a:outerShdw blurRad="127000" dist="76200" dir="5520000" rotWithShape="0">
              <a:srgbClr val="000000">
                <a:alpha val="60000"/>
              </a:srgbClr>
            </a:outerShdw>
          </a:effec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 name="Austauschfahrten"/>
          <p:cNvSpPr txBox="1">
            <a:spLocks noGrp="1"/>
          </p:cNvSpPr>
          <p:nvPr>
            <p:ph type="title"/>
          </p:nvPr>
        </p:nvSpPr>
        <p:spPr>
          <a:xfrm>
            <a:off x="807720" y="368300"/>
            <a:ext cx="11130280" cy="2207260"/>
          </a:xfrm>
          <a:prstGeom prst="rect">
            <a:avLst/>
          </a:prstGeom>
          <a:solidFill>
            <a:srgbClr val="FFFFFF"/>
          </a:solidFill>
        </p:spPr>
        <p:txBody>
          <a:bodyPr/>
          <a:lstStyle>
            <a:lvl1pPr>
              <a:defRPr sz="5600">
                <a:solidFill>
                  <a:srgbClr val="FF2600"/>
                </a:solidFill>
              </a:defRPr>
            </a:lvl1pPr>
          </a:lstStyle>
          <a:p>
            <a:r>
              <a:t>Austauschfahrten</a:t>
            </a:r>
          </a:p>
        </p:txBody>
      </p:sp>
      <p:sp>
        <p:nvSpPr>
          <p:cNvPr id="179" name="Das Highlight der AG sind natürlich die kostenlosen Austauschfahrten. Diese Treffen finden immer so statt, dass man sich mit einem Thema befasst, zu verschiedenen Plätzen fährt, um mehr über das Thema zu erfahren, und dann mit dem gesammelten Wissen ein Projekt umsetzt."/>
          <p:cNvSpPr txBox="1"/>
          <p:nvPr/>
        </p:nvSpPr>
        <p:spPr>
          <a:xfrm>
            <a:off x="6766560" y="2956824"/>
            <a:ext cx="5282776" cy="664284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just" defTabSz="457200">
              <a:defRPr sz="3500">
                <a:solidFill>
                  <a:srgbClr val="005493"/>
                </a:solidFill>
              </a:defRPr>
            </a:pPr>
            <a:r>
              <a:rPr dirty="0"/>
              <a:t>Das Highlight der AG sind natürlich die kostenlosen Austauschfahrten. Diese Treffen finden immer so statt, dass man sich mit einem Thema befasst, zu verschiedenen Plätzen fährt, um mehr über das Thema zu erfahren, und dann mit dem gesammelten Wissen ein Projekt umsetzt.</a:t>
            </a:r>
          </a:p>
          <a:p>
            <a:pPr defTabSz="457200">
              <a:defRPr sz="4000">
                <a:solidFill>
                  <a:srgbClr val="000000"/>
                </a:solidFill>
                <a:latin typeface="Helvetica"/>
                <a:ea typeface="Helvetica"/>
                <a:cs typeface="Helvetica"/>
                <a:sym typeface="Helvetica"/>
              </a:defRPr>
            </a:pPr>
            <a:endParaRPr dirty="0"/>
          </a:p>
        </p:txBody>
      </p:sp>
      <p:pic>
        <p:nvPicPr>
          <p:cNvPr id="180"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pic>
        <p:nvPicPr>
          <p:cNvPr id="181" name="Bild" descr="Bild"/>
          <p:cNvPicPr>
            <a:picLocks noChangeAspect="1"/>
          </p:cNvPicPr>
          <p:nvPr/>
        </p:nvPicPr>
        <p:blipFill>
          <a:blip r:embed="rId3">
            <a:extLst/>
          </a:blip>
          <a:stretch>
            <a:fillRect/>
          </a:stretch>
        </p:blipFill>
        <p:spPr>
          <a:xfrm>
            <a:off x="1045293" y="3333750"/>
            <a:ext cx="5088807" cy="4825387"/>
          </a:xfrm>
          <a:prstGeom prst="rect">
            <a:avLst/>
          </a:prstGeom>
          <a:ln w="25400">
            <a:miter lim="400000"/>
          </a:ln>
          <a:effectLst>
            <a:outerShdw blurRad="127000" dist="76200" dir="5520000" rotWithShape="0">
              <a:srgbClr val="000000">
                <a:alpha val="60000"/>
              </a:srgbClr>
            </a:outerShdw>
          </a:effec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 name="Austausch mit polen"/>
          <p:cNvSpPr txBox="1">
            <a:spLocks noGrp="1"/>
          </p:cNvSpPr>
          <p:nvPr>
            <p:ph type="title"/>
          </p:nvPr>
        </p:nvSpPr>
        <p:spPr>
          <a:xfrm>
            <a:off x="167640" y="368300"/>
            <a:ext cx="11770360" cy="2329180"/>
          </a:xfrm>
          <a:prstGeom prst="rect">
            <a:avLst/>
          </a:prstGeom>
          <a:solidFill>
            <a:srgbClr val="FFFFFF"/>
          </a:solidFill>
        </p:spPr>
        <p:txBody>
          <a:bodyPr/>
          <a:lstStyle>
            <a:lvl1pPr>
              <a:defRPr sz="5600">
                <a:solidFill>
                  <a:srgbClr val="FF2600"/>
                </a:solidFill>
              </a:defRPr>
            </a:lvl1pPr>
          </a:lstStyle>
          <a:p>
            <a:r>
              <a:t>Austausch mit polen</a:t>
            </a:r>
          </a:p>
        </p:txBody>
      </p:sp>
      <p:sp>
        <p:nvSpPr>
          <p:cNvPr id="184" name="In Polen haben wir uns zum Beispiel mit Architektur beschäftigt und Modelle von einer Stadt gemacht und sie vorgestellt."/>
          <p:cNvSpPr txBox="1"/>
          <p:nvPr/>
        </p:nvSpPr>
        <p:spPr>
          <a:xfrm>
            <a:off x="741795" y="2646744"/>
            <a:ext cx="11539415" cy="28067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sz="3500">
                <a:solidFill>
                  <a:srgbClr val="005493"/>
                </a:solidFill>
              </a:defRPr>
            </a:pPr>
            <a:r>
              <a:t>In Polen haben wir uns zum Beispiel mit Architektur beschäftigt und Modelle von einer Stadt gemacht und sie vorgestellt.</a:t>
            </a:r>
          </a:p>
          <a:p>
            <a:pPr algn="just" defTabSz="457200">
              <a:defRPr sz="3500">
                <a:solidFill>
                  <a:srgbClr val="005493"/>
                </a:solidFill>
              </a:defRPr>
            </a:pPr>
            <a:endParaRPr dirty="0"/>
          </a:p>
          <a:p>
            <a:pPr defTabSz="457200">
              <a:defRPr sz="4000">
                <a:solidFill>
                  <a:srgbClr val="000000"/>
                </a:solidFill>
                <a:latin typeface="Helvetica"/>
                <a:ea typeface="Helvetica"/>
                <a:cs typeface="Helvetica"/>
                <a:sym typeface="Helvetica"/>
              </a:defRPr>
            </a:pPr>
            <a:endParaRPr dirty="0"/>
          </a:p>
        </p:txBody>
      </p:sp>
      <p:pic>
        <p:nvPicPr>
          <p:cNvPr id="185"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pic>
        <p:nvPicPr>
          <p:cNvPr id="186" name="Bild" descr="Bild"/>
          <p:cNvPicPr>
            <a:picLocks noChangeAspect="1"/>
          </p:cNvPicPr>
          <p:nvPr/>
        </p:nvPicPr>
        <p:blipFill>
          <a:blip r:embed="rId3">
            <a:extLst/>
          </a:blip>
          <a:stretch>
            <a:fillRect/>
          </a:stretch>
        </p:blipFill>
        <p:spPr>
          <a:xfrm>
            <a:off x="1631950" y="4452620"/>
            <a:ext cx="4320110" cy="4272109"/>
          </a:xfrm>
          <a:prstGeom prst="rect">
            <a:avLst/>
          </a:prstGeom>
          <a:ln w="25400">
            <a:miter lim="400000"/>
          </a:ln>
          <a:effectLst>
            <a:outerShdw blurRad="127000" dist="76200" dir="5520000" rotWithShape="0">
              <a:srgbClr val="000000">
                <a:alpha val="60000"/>
              </a:srgbClr>
            </a:outerShdw>
          </a:effectLst>
        </p:spPr>
      </p:pic>
      <p:pic>
        <p:nvPicPr>
          <p:cNvPr id="187" name="Bild" descr="Bild"/>
          <p:cNvPicPr>
            <a:picLocks noChangeAspect="1"/>
          </p:cNvPicPr>
          <p:nvPr/>
        </p:nvPicPr>
        <p:blipFill>
          <a:blip r:embed="rId4">
            <a:extLst/>
          </a:blip>
          <a:stretch>
            <a:fillRect/>
          </a:stretch>
        </p:blipFill>
        <p:spPr>
          <a:xfrm>
            <a:off x="6511503" y="4472939"/>
            <a:ext cx="4685027" cy="4272109"/>
          </a:xfrm>
          <a:prstGeom prst="rect">
            <a:avLst/>
          </a:prstGeom>
          <a:ln w="25400">
            <a:miter lim="400000"/>
          </a:ln>
          <a:effectLst>
            <a:outerShdw blurRad="127000" dist="76200" dir="5520000" rotWithShape="0">
              <a:srgbClr val="000000">
                <a:alpha val="60000"/>
              </a:srgbClr>
            </a:outerShdw>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 name="Austauschfahrten: freizeit"/>
          <p:cNvSpPr txBox="1">
            <a:spLocks noGrp="1"/>
          </p:cNvSpPr>
          <p:nvPr>
            <p:ph type="title"/>
          </p:nvPr>
        </p:nvSpPr>
        <p:spPr>
          <a:xfrm>
            <a:off x="91440" y="422994"/>
            <a:ext cx="10994274" cy="2030646"/>
          </a:xfrm>
          <a:prstGeom prst="rect">
            <a:avLst/>
          </a:prstGeom>
          <a:solidFill>
            <a:srgbClr val="FFFFFF"/>
          </a:solidFill>
        </p:spPr>
        <p:txBody>
          <a:bodyPr/>
          <a:lstStyle>
            <a:lvl1pPr>
              <a:defRPr sz="5600">
                <a:solidFill>
                  <a:srgbClr val="FF2600"/>
                </a:solidFill>
              </a:defRPr>
            </a:lvl1pPr>
          </a:lstStyle>
          <a:p>
            <a:r>
              <a:t>Austauschfahrten: freizeit</a:t>
            </a:r>
          </a:p>
        </p:txBody>
      </p:sp>
      <p:sp>
        <p:nvSpPr>
          <p:cNvPr id="190" name="Natürlich hat man bei dem Austausch auch Freizeit. Hier bin ich mit meiner Familie und „meiner“ Austauschschülerin am Steinhuder Meer.  Wir waren aber auch essen, shoppen und in einer Trampolinhalle."/>
          <p:cNvSpPr txBox="1"/>
          <p:nvPr/>
        </p:nvSpPr>
        <p:spPr>
          <a:xfrm>
            <a:off x="532246" y="2679699"/>
            <a:ext cx="11539415" cy="31496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sz="3100">
                <a:solidFill>
                  <a:srgbClr val="005493"/>
                </a:solidFill>
              </a:defRPr>
            </a:pPr>
            <a:r>
              <a:t>Natürlich hat man bei dem Austausch auch Freizeit. Hier bin ich mit meiner Familie und „meiner“ Austauschschülerin am Steinhuder Meer.  Wir waren aber auch essen, shoppen und in einer Trampolinhalle.</a:t>
            </a:r>
          </a:p>
          <a:p>
            <a:pPr algn="just" defTabSz="457200">
              <a:defRPr sz="3500">
                <a:solidFill>
                  <a:srgbClr val="005493"/>
                </a:solidFill>
              </a:defRPr>
            </a:pPr>
            <a:endParaRPr/>
          </a:p>
          <a:p>
            <a:pPr defTabSz="457200">
              <a:defRPr sz="4000">
                <a:solidFill>
                  <a:srgbClr val="000000"/>
                </a:solidFill>
                <a:latin typeface="Helvetica"/>
                <a:ea typeface="Helvetica"/>
                <a:cs typeface="Helvetica"/>
                <a:sym typeface="Helvetica"/>
              </a:defRPr>
            </a:pPr>
            <a:endParaRPr/>
          </a:p>
        </p:txBody>
      </p:sp>
      <p:pic>
        <p:nvPicPr>
          <p:cNvPr id="191"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pic>
        <p:nvPicPr>
          <p:cNvPr id="192" name="Bild" descr="Bild"/>
          <p:cNvPicPr>
            <a:picLocks noChangeAspect="1"/>
          </p:cNvPicPr>
          <p:nvPr/>
        </p:nvPicPr>
        <p:blipFill>
          <a:blip r:embed="rId3">
            <a:extLst/>
          </a:blip>
          <a:stretch>
            <a:fillRect/>
          </a:stretch>
        </p:blipFill>
        <p:spPr>
          <a:xfrm>
            <a:off x="2095500" y="4847504"/>
            <a:ext cx="4457700" cy="3238501"/>
          </a:xfrm>
          <a:prstGeom prst="rect">
            <a:avLst/>
          </a:prstGeom>
          <a:ln w="25400">
            <a:miter lim="400000"/>
          </a:ln>
          <a:effectLst>
            <a:outerShdw blurRad="127000" dist="76200" dir="5520000" rotWithShape="0">
              <a:srgbClr val="000000">
                <a:alpha val="60000"/>
              </a:srgbClr>
            </a:outerShdw>
          </a:effectLst>
        </p:spPr>
      </p:pic>
      <p:pic>
        <p:nvPicPr>
          <p:cNvPr id="193" name="Bild" descr="Bild"/>
          <p:cNvPicPr>
            <a:picLocks noChangeAspect="1"/>
          </p:cNvPicPr>
          <p:nvPr/>
        </p:nvPicPr>
        <p:blipFill>
          <a:blip r:embed="rId4">
            <a:extLst/>
          </a:blip>
          <a:stretch>
            <a:fillRect/>
          </a:stretch>
        </p:blipFill>
        <p:spPr>
          <a:xfrm>
            <a:off x="6883400" y="4847504"/>
            <a:ext cx="3848100" cy="3238501"/>
          </a:xfrm>
          <a:prstGeom prst="rect">
            <a:avLst/>
          </a:prstGeom>
          <a:ln w="25400">
            <a:miter lim="400000"/>
          </a:ln>
          <a:effectLst>
            <a:outerShdw blurRad="127000" dist="76200" dir="5520000" rotWithShape="0">
              <a:srgbClr val="000000">
                <a:alpha val="60000"/>
              </a:srgbClr>
            </a:outerShdw>
          </a:effec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 name="Meine Meinung"/>
          <p:cNvSpPr txBox="1">
            <a:spLocks noGrp="1"/>
          </p:cNvSpPr>
          <p:nvPr>
            <p:ph type="title"/>
          </p:nvPr>
        </p:nvSpPr>
        <p:spPr>
          <a:xfrm>
            <a:off x="701040" y="368300"/>
            <a:ext cx="10728960" cy="2268220"/>
          </a:xfrm>
          <a:prstGeom prst="rect">
            <a:avLst/>
          </a:prstGeom>
          <a:solidFill>
            <a:srgbClr val="FFFFFF"/>
          </a:solidFill>
        </p:spPr>
        <p:txBody>
          <a:bodyPr/>
          <a:lstStyle>
            <a:lvl1pPr>
              <a:defRPr sz="5600">
                <a:solidFill>
                  <a:srgbClr val="FF2600"/>
                </a:solidFill>
              </a:defRPr>
            </a:lvl1pPr>
          </a:lstStyle>
          <a:p>
            <a:r>
              <a:t>Meine Meinung</a:t>
            </a:r>
          </a:p>
        </p:txBody>
      </p:sp>
      <p:sp>
        <p:nvSpPr>
          <p:cNvPr id="196" name="Ich hoffe, ihr konntet einen kleinen Einblick in die ERASMUS+ AG bekommen und seid motiviert worden, ihr selbst beizutreten. Viel Spaß beim weiteren Tag der offenen Tür und hoffentlich bis bald in der AG!"/>
          <p:cNvSpPr txBox="1"/>
          <p:nvPr/>
        </p:nvSpPr>
        <p:spPr>
          <a:xfrm>
            <a:off x="6065520" y="2919665"/>
            <a:ext cx="6110363" cy="65786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sz="4000">
                <a:solidFill>
                  <a:srgbClr val="005493"/>
                </a:solidFill>
              </a:defRPr>
            </a:pPr>
            <a:r>
              <a:rPr dirty="0"/>
              <a:t>Ich hoffe, ihr konntet einen kleinen Einblick in die ERASMUS+ AG bekommen und seid motiviert worden, ihr selbst beizutreten. Viel Spaß beim weiteren Tag der offenen Tür und hoffentlich bis bald in der AG!</a:t>
            </a:r>
          </a:p>
          <a:p>
            <a:pPr algn="just" defTabSz="457200">
              <a:defRPr sz="4000">
                <a:solidFill>
                  <a:srgbClr val="005493"/>
                </a:solidFill>
              </a:defRPr>
            </a:pPr>
            <a:endParaRPr dirty="0"/>
          </a:p>
          <a:p>
            <a:pPr algn="just" defTabSz="457200">
              <a:defRPr sz="4000">
                <a:solidFill>
                  <a:srgbClr val="000000"/>
                </a:solidFill>
                <a:latin typeface="Helvetica"/>
                <a:ea typeface="Helvetica"/>
                <a:cs typeface="Helvetica"/>
                <a:sym typeface="Helvetica"/>
              </a:defRPr>
            </a:pPr>
            <a:endParaRPr dirty="0"/>
          </a:p>
        </p:txBody>
      </p:sp>
      <p:pic>
        <p:nvPicPr>
          <p:cNvPr id="197"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pic>
        <p:nvPicPr>
          <p:cNvPr id="198" name="Bild" descr="Bild"/>
          <p:cNvPicPr>
            <a:picLocks noChangeAspect="1"/>
          </p:cNvPicPr>
          <p:nvPr/>
        </p:nvPicPr>
        <p:blipFill>
          <a:blip r:embed="rId3">
            <a:extLst/>
          </a:blip>
          <a:stretch>
            <a:fillRect/>
          </a:stretch>
        </p:blipFill>
        <p:spPr>
          <a:xfrm>
            <a:off x="590227" y="3028950"/>
            <a:ext cx="5055652" cy="5396614"/>
          </a:xfrm>
          <a:prstGeom prst="rect">
            <a:avLst/>
          </a:prstGeom>
          <a:ln w="25400">
            <a:miter lim="400000"/>
          </a:ln>
          <a:effectLst>
            <a:outerShdw blurRad="127000" dist="76200" dir="5520000" rotWithShape="0">
              <a:srgbClr val="000000">
                <a:alpha val="60000"/>
              </a:srgbClr>
            </a:outerShdw>
          </a:effec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 name="Vielen Dank für ihre Aufmerksamkeit"/>
          <p:cNvSpPr txBox="1">
            <a:spLocks noGrp="1"/>
          </p:cNvSpPr>
          <p:nvPr>
            <p:ph type="title"/>
          </p:nvPr>
        </p:nvSpPr>
        <p:spPr>
          <a:xfrm>
            <a:off x="355600" y="4952174"/>
            <a:ext cx="12293600" cy="2438401"/>
          </a:xfrm>
          <a:prstGeom prst="rect">
            <a:avLst/>
          </a:prstGeom>
          <a:solidFill>
            <a:srgbClr val="FFFFFF"/>
          </a:solidFill>
        </p:spPr>
        <p:txBody>
          <a:bodyPr/>
          <a:lstStyle>
            <a:lvl1pPr>
              <a:defRPr sz="5600">
                <a:solidFill>
                  <a:srgbClr val="FF2600"/>
                </a:solidFill>
              </a:defRPr>
            </a:lvl1pPr>
          </a:lstStyle>
          <a:p>
            <a:r>
              <a:t>Vielen Dank für ihre Aufmerksamkeit</a:t>
            </a:r>
          </a:p>
        </p:txBody>
      </p:sp>
      <p:sp>
        <p:nvSpPr>
          <p:cNvPr id="201" name="Text"/>
          <p:cNvSpPr txBox="1"/>
          <p:nvPr/>
        </p:nvSpPr>
        <p:spPr>
          <a:xfrm>
            <a:off x="4044033" y="7606343"/>
            <a:ext cx="4916734" cy="1333698"/>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lgn="just" defTabSz="457200">
              <a:defRPr sz="4000">
                <a:solidFill>
                  <a:srgbClr val="005493"/>
                </a:solidFill>
              </a:defRPr>
            </a:pPr>
            <a:endParaRPr/>
          </a:p>
          <a:p>
            <a:pPr algn="just" defTabSz="457200">
              <a:defRPr sz="4000">
                <a:solidFill>
                  <a:srgbClr val="000000"/>
                </a:solidFill>
                <a:latin typeface="Helvetica"/>
                <a:ea typeface="Helvetica"/>
                <a:cs typeface="Helvetica"/>
                <a:sym typeface="Helvetica"/>
              </a:defRPr>
            </a:pPr>
            <a:endParaRPr/>
          </a:p>
        </p:txBody>
      </p:sp>
      <p:pic>
        <p:nvPicPr>
          <p:cNvPr id="202" name="Bild" descr="Bild"/>
          <p:cNvPicPr>
            <a:picLocks noChangeAspect="1"/>
          </p:cNvPicPr>
          <p:nvPr/>
        </p:nvPicPr>
        <p:blipFill>
          <a:blip r:embed="rId2">
            <a:extLst/>
          </a:blip>
          <a:stretch>
            <a:fillRect/>
          </a:stretch>
        </p:blipFill>
        <p:spPr>
          <a:xfrm>
            <a:off x="3861506" y="7606343"/>
            <a:ext cx="5180060" cy="1100067"/>
          </a:xfrm>
          <a:prstGeom prst="rect">
            <a:avLst/>
          </a:prstGeom>
          <a:ln w="12700">
            <a:miter lim="400000"/>
          </a:ln>
        </p:spPr>
      </p:pic>
      <p:pic>
        <p:nvPicPr>
          <p:cNvPr id="203" name="Logo.jpg" descr="Logo.jpg"/>
          <p:cNvPicPr>
            <a:picLocks noChangeAspect="1"/>
          </p:cNvPicPr>
          <p:nvPr/>
        </p:nvPicPr>
        <p:blipFill>
          <a:blip r:embed="rId3">
            <a:extLst/>
          </a:blip>
          <a:stretch>
            <a:fillRect/>
          </a:stretch>
        </p:blipFill>
        <p:spPr>
          <a:xfrm>
            <a:off x="4840919" y="1413445"/>
            <a:ext cx="3322962" cy="332296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 name="Wie findest du erasmus+?"/>
          <p:cNvSpPr txBox="1">
            <a:spLocks noGrp="1"/>
          </p:cNvSpPr>
          <p:nvPr>
            <p:ph type="title"/>
          </p:nvPr>
        </p:nvSpPr>
        <p:spPr>
          <a:xfrm>
            <a:off x="4459" y="430944"/>
            <a:ext cx="11125200" cy="1960010"/>
          </a:xfrm>
          <a:prstGeom prst="rect">
            <a:avLst/>
          </a:prstGeom>
          <a:solidFill>
            <a:srgbClr val="FFFFFF"/>
          </a:solidFill>
        </p:spPr>
        <p:txBody>
          <a:bodyPr/>
          <a:lstStyle>
            <a:lvl1pPr>
              <a:defRPr sz="6000">
                <a:solidFill>
                  <a:srgbClr val="FF2600"/>
                </a:solidFill>
              </a:defRPr>
            </a:lvl1pPr>
          </a:lstStyle>
          <a:p>
            <a:r>
              <a:t>Wie findest du erasmus+?</a:t>
            </a:r>
          </a:p>
        </p:txBody>
      </p:sp>
      <p:pic>
        <p:nvPicPr>
          <p:cNvPr id="122"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sp>
        <p:nvSpPr>
          <p:cNvPr id="123" name="Sprechblase"/>
          <p:cNvSpPr/>
          <p:nvPr/>
        </p:nvSpPr>
        <p:spPr>
          <a:xfrm>
            <a:off x="848260" y="2156272"/>
            <a:ext cx="6352911" cy="3261279"/>
          </a:xfrm>
          <a:prstGeom prst="wedgeEllipseCallout">
            <a:avLst>
              <a:gd name="adj1" fmla="val -46976"/>
              <a:gd name="adj2" fmla="val 53215"/>
            </a:avLst>
          </a:prstGeom>
          <a:solidFill>
            <a:srgbClr val="005493"/>
          </a:solidFill>
          <a:ln w="12700">
            <a:miter lim="400000"/>
          </a:ln>
        </p:spPr>
        <p:txBody>
          <a:bodyPr lIns="50800" tIns="50800" rIns="50800" bIns="50800" anchor="ctr"/>
          <a:lstStyle/>
          <a:p>
            <a:pPr>
              <a:defRPr>
                <a:solidFill>
                  <a:srgbClr val="FFFFFF"/>
                </a:solidFill>
              </a:defRPr>
            </a:pPr>
            <a:endParaRPr/>
          </a:p>
        </p:txBody>
      </p:sp>
      <p:sp>
        <p:nvSpPr>
          <p:cNvPr id="124" name="Ich habe viel Interessantes gelernt und neue Freundschaften geschlossen. Das ganze Projekt…"/>
          <p:cNvSpPr txBox="1"/>
          <p:nvPr/>
        </p:nvSpPr>
        <p:spPr>
          <a:xfrm>
            <a:off x="-14284141" y="4318105"/>
            <a:ext cx="13819685" cy="5728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49580">
              <a:lnSpc>
                <a:spcPct val="107916"/>
              </a:lnSpc>
              <a:spcBef>
                <a:spcPts val="800"/>
              </a:spcBef>
              <a:defRPr sz="1200">
                <a:solidFill>
                  <a:srgbClr val="000000"/>
                </a:solidFill>
                <a:latin typeface="Helvetica"/>
                <a:ea typeface="Helvetica"/>
                <a:cs typeface="Helvetica"/>
                <a:sym typeface="Helvetica"/>
              </a:defRPr>
            </a:pPr>
            <a:r>
              <a:rPr>
                <a:solidFill>
                  <a:srgbClr val="FFFFFF"/>
                </a:solidFill>
              </a:rPr>
              <a:t>I</a:t>
            </a:r>
            <a:r>
              <a:rPr>
                <a:solidFill>
                  <a:srgbClr val="EBEBEB"/>
                </a:solidFill>
              </a:rPr>
              <a:t>ch habe viel Interessantes gelernt und neue Freundschaften geschlossen. Das ganze Projekt </a:t>
            </a:r>
          </a:p>
          <a:p>
            <a:pPr algn="l" defTabSz="449580">
              <a:lnSpc>
                <a:spcPct val="107916"/>
              </a:lnSpc>
              <a:spcBef>
                <a:spcPts val="800"/>
              </a:spcBef>
              <a:defRPr sz="1200">
                <a:solidFill>
                  <a:srgbClr val="000000"/>
                </a:solidFill>
                <a:latin typeface="Helvetica"/>
                <a:ea typeface="Helvetica"/>
                <a:cs typeface="Helvetica"/>
                <a:sym typeface="Helvetica"/>
              </a:defRPr>
            </a:pPr>
            <a:r>
              <a:rPr>
                <a:solidFill>
                  <a:srgbClr val="EBEBEB"/>
                </a:solidFill>
              </a:rPr>
              <a:t>macht mir viel Spaß und ich freue mich, ein Teil davon zu sein. </a:t>
            </a:r>
          </a:p>
        </p:txBody>
      </p:sp>
      <p:sp>
        <p:nvSpPr>
          <p:cNvPr id="125" name="Ich finde Erasmus+ super.  Ich habe viel Interessantes gelernt und neue Freundschaften geschlossen. Das ganze Projekt macht mir viel Spaß und ich freue mich, ein Teil davon zu sein."/>
          <p:cNvSpPr txBox="1"/>
          <p:nvPr/>
        </p:nvSpPr>
        <p:spPr>
          <a:xfrm>
            <a:off x="1618932" y="2790730"/>
            <a:ext cx="4738807" cy="19922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49580">
              <a:lnSpc>
                <a:spcPct val="107916"/>
              </a:lnSpc>
              <a:spcBef>
                <a:spcPts val="800"/>
              </a:spcBef>
              <a:defRPr sz="2400">
                <a:solidFill>
                  <a:srgbClr val="FFFFFF"/>
                </a:solidFill>
              </a:defRPr>
            </a:lvl1pPr>
          </a:lstStyle>
          <a:p>
            <a:pPr>
              <a:defRPr>
                <a:solidFill>
                  <a:srgbClr val="000000"/>
                </a:solidFill>
                <a:latin typeface="Helvetica"/>
                <a:ea typeface="Helvetica"/>
                <a:cs typeface="Helvetica"/>
                <a:sym typeface="Helvetica"/>
              </a:defRPr>
            </a:pPr>
            <a:r>
              <a:rPr dirty="0">
                <a:solidFill>
                  <a:srgbClr val="FFFFFF"/>
                </a:solidFill>
                <a:latin typeface="+mn-lt"/>
                <a:ea typeface="+mn-ea"/>
                <a:cs typeface="+mn-cs"/>
                <a:sym typeface="Gill Sans Light"/>
              </a:rPr>
              <a:t>Ich finde Erasmus+ super.  Ich habe viel Interessantes gelernt und neue Freundschaften geschlossen. Das ganze Projekt macht mir viel Spaß und ich freue mich, ein Teil davon zu sein. </a:t>
            </a:r>
          </a:p>
        </p:txBody>
      </p:sp>
      <p:sp>
        <p:nvSpPr>
          <p:cNvPr id="126" name="Fenja,…"/>
          <p:cNvSpPr txBox="1"/>
          <p:nvPr/>
        </p:nvSpPr>
        <p:spPr>
          <a:xfrm>
            <a:off x="358049" y="5625654"/>
            <a:ext cx="124420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000000"/>
                </a:solidFill>
              </a:defRPr>
            </a:pPr>
            <a:r>
              <a:t>Fenja, </a:t>
            </a:r>
          </a:p>
          <a:p>
            <a:pPr>
              <a:defRPr sz="2400">
                <a:solidFill>
                  <a:srgbClr val="000000"/>
                </a:solidFill>
              </a:defRPr>
            </a:pPr>
            <a:r>
              <a:t>10. Klasse</a:t>
            </a:r>
          </a:p>
        </p:txBody>
      </p:sp>
      <p:sp>
        <p:nvSpPr>
          <p:cNvPr id="127" name="Sprechblase"/>
          <p:cNvSpPr/>
          <p:nvPr/>
        </p:nvSpPr>
        <p:spPr>
          <a:xfrm>
            <a:off x="5883041" y="5048196"/>
            <a:ext cx="6239856" cy="3474328"/>
          </a:xfrm>
          <a:prstGeom prst="wedgeEllipseCallout">
            <a:avLst>
              <a:gd name="adj1" fmla="val 40446"/>
              <a:gd name="adj2" fmla="val 57696"/>
            </a:avLst>
          </a:prstGeom>
          <a:solidFill>
            <a:srgbClr val="005493"/>
          </a:solidFill>
          <a:ln w="12700">
            <a:miter lim="400000"/>
          </a:ln>
        </p:spPr>
        <p:txBody>
          <a:bodyPr lIns="50800" tIns="50800" rIns="50800" bIns="50800" anchor="ctr"/>
          <a:lstStyle/>
          <a:p>
            <a:pPr>
              <a:defRPr>
                <a:solidFill>
                  <a:srgbClr val="FFFFFF"/>
                </a:solidFill>
              </a:defRPr>
            </a:pPr>
            <a:endParaRPr/>
          </a:p>
        </p:txBody>
      </p:sp>
      <p:sp>
        <p:nvSpPr>
          <p:cNvPr id="128" name="Erasmus ist eine tolle AG, in der du sehr viel über verschiedene Themen lernen kannst. Die Austauschfahrten machen immer sehr viel Spaß, da du viele neue Leute kennen lernst aber auch viel an Wissen dazu lernst."/>
          <p:cNvSpPr txBox="1"/>
          <p:nvPr/>
        </p:nvSpPr>
        <p:spPr>
          <a:xfrm>
            <a:off x="7037990" y="5347201"/>
            <a:ext cx="4091669" cy="307571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defTabSz="449580">
              <a:lnSpc>
                <a:spcPct val="115000"/>
              </a:lnSpc>
              <a:spcBef>
                <a:spcPts val="1000"/>
              </a:spcBef>
              <a:defRPr sz="2400">
                <a:solidFill>
                  <a:srgbClr val="FFFFFF"/>
                </a:solidFill>
              </a:defRPr>
            </a:lvl1pPr>
          </a:lstStyle>
          <a:p>
            <a:r>
              <a:rPr dirty="0"/>
              <a:t>Erasmus ist eine tolle AG, in der du sehr viel über verschiedene Themen lernen kannst. Die Austauschfahrten machen immer sehr viel Spaß, da du viele neue Leute kennen lernst aber auch viel an Wissen dazu lernst. </a:t>
            </a:r>
          </a:p>
        </p:txBody>
      </p:sp>
      <p:sp>
        <p:nvSpPr>
          <p:cNvPr id="129" name="Filmstreifen"/>
          <p:cNvSpPr/>
          <p:nvPr/>
        </p:nvSpPr>
        <p:spPr>
          <a:xfrm>
            <a:off x="2291283" y="6162874"/>
            <a:ext cx="2902728" cy="2438401"/>
          </a:xfrm>
          <a:custGeom>
            <a:avLst/>
            <a:gdLst/>
            <a:ahLst/>
            <a:cxnLst>
              <a:cxn ang="0">
                <a:pos x="wd2" y="hd2"/>
              </a:cxn>
              <a:cxn ang="5400000">
                <a:pos x="wd2" y="hd2"/>
              </a:cxn>
              <a:cxn ang="10800000">
                <a:pos x="wd2" y="hd2"/>
              </a:cxn>
              <a:cxn ang="16200000">
                <a:pos x="wd2" y="hd2"/>
              </a:cxn>
            </a:cxnLst>
            <a:rect l="0" t="0" r="r" b="b"/>
            <a:pathLst>
              <a:path w="21600" h="21600" extrusionOk="0">
                <a:moveTo>
                  <a:pt x="557" y="0"/>
                </a:moveTo>
                <a:cubicBezTo>
                  <a:pt x="249" y="0"/>
                  <a:pt x="0" y="296"/>
                  <a:pt x="0" y="663"/>
                </a:cubicBezTo>
                <a:lnTo>
                  <a:pt x="0" y="20939"/>
                </a:lnTo>
                <a:cubicBezTo>
                  <a:pt x="0" y="21306"/>
                  <a:pt x="249" y="21600"/>
                  <a:pt x="557" y="21600"/>
                </a:cubicBezTo>
                <a:lnTo>
                  <a:pt x="21045" y="21600"/>
                </a:lnTo>
                <a:cubicBezTo>
                  <a:pt x="21353" y="21600"/>
                  <a:pt x="21600" y="21306"/>
                  <a:pt x="21600" y="20939"/>
                </a:cubicBezTo>
                <a:lnTo>
                  <a:pt x="21600" y="657"/>
                </a:lnTo>
                <a:cubicBezTo>
                  <a:pt x="21600" y="297"/>
                  <a:pt x="21353" y="0"/>
                  <a:pt x="21045" y="0"/>
                </a:cubicBezTo>
                <a:lnTo>
                  <a:pt x="557" y="0"/>
                </a:lnTo>
                <a:close/>
                <a:moveTo>
                  <a:pt x="1733" y="1317"/>
                </a:moveTo>
                <a:lnTo>
                  <a:pt x="3352" y="1317"/>
                </a:lnTo>
                <a:lnTo>
                  <a:pt x="3352" y="3246"/>
                </a:lnTo>
                <a:lnTo>
                  <a:pt x="1733" y="3246"/>
                </a:lnTo>
                <a:lnTo>
                  <a:pt x="1733" y="1317"/>
                </a:lnTo>
                <a:close/>
                <a:moveTo>
                  <a:pt x="5863" y="1317"/>
                </a:moveTo>
                <a:lnTo>
                  <a:pt x="7482" y="1317"/>
                </a:lnTo>
                <a:lnTo>
                  <a:pt x="7482" y="3246"/>
                </a:lnTo>
                <a:lnTo>
                  <a:pt x="5863" y="3246"/>
                </a:lnTo>
                <a:lnTo>
                  <a:pt x="5863" y="1317"/>
                </a:lnTo>
                <a:close/>
                <a:moveTo>
                  <a:pt x="9993" y="1317"/>
                </a:moveTo>
                <a:lnTo>
                  <a:pt x="11612" y="1317"/>
                </a:lnTo>
                <a:lnTo>
                  <a:pt x="11612" y="3246"/>
                </a:lnTo>
                <a:lnTo>
                  <a:pt x="9993" y="3246"/>
                </a:lnTo>
                <a:lnTo>
                  <a:pt x="9993" y="1317"/>
                </a:lnTo>
                <a:close/>
                <a:moveTo>
                  <a:pt x="14123" y="1317"/>
                </a:moveTo>
                <a:lnTo>
                  <a:pt x="15742" y="1317"/>
                </a:lnTo>
                <a:lnTo>
                  <a:pt x="15742" y="3246"/>
                </a:lnTo>
                <a:lnTo>
                  <a:pt x="14123" y="3246"/>
                </a:lnTo>
                <a:lnTo>
                  <a:pt x="14123" y="1317"/>
                </a:lnTo>
                <a:close/>
                <a:moveTo>
                  <a:pt x="18253" y="1317"/>
                </a:moveTo>
                <a:lnTo>
                  <a:pt x="19872" y="1317"/>
                </a:lnTo>
                <a:lnTo>
                  <a:pt x="19872" y="3246"/>
                </a:lnTo>
                <a:lnTo>
                  <a:pt x="18253" y="3246"/>
                </a:lnTo>
                <a:lnTo>
                  <a:pt x="18253" y="1317"/>
                </a:lnTo>
                <a:close/>
                <a:moveTo>
                  <a:pt x="1733" y="4563"/>
                </a:moveTo>
                <a:lnTo>
                  <a:pt x="19872" y="4563"/>
                </a:lnTo>
                <a:lnTo>
                  <a:pt x="19872" y="17031"/>
                </a:lnTo>
                <a:lnTo>
                  <a:pt x="1733" y="17031"/>
                </a:lnTo>
                <a:lnTo>
                  <a:pt x="1733" y="4563"/>
                </a:lnTo>
                <a:close/>
                <a:moveTo>
                  <a:pt x="1733" y="18348"/>
                </a:moveTo>
                <a:lnTo>
                  <a:pt x="3352" y="18348"/>
                </a:lnTo>
                <a:lnTo>
                  <a:pt x="3352" y="20276"/>
                </a:lnTo>
                <a:lnTo>
                  <a:pt x="1733" y="20276"/>
                </a:lnTo>
                <a:lnTo>
                  <a:pt x="1733" y="18348"/>
                </a:lnTo>
                <a:close/>
                <a:moveTo>
                  <a:pt x="5863" y="18348"/>
                </a:moveTo>
                <a:lnTo>
                  <a:pt x="7482" y="18348"/>
                </a:lnTo>
                <a:lnTo>
                  <a:pt x="7482" y="20276"/>
                </a:lnTo>
                <a:lnTo>
                  <a:pt x="5863" y="20276"/>
                </a:lnTo>
                <a:lnTo>
                  <a:pt x="5863" y="18348"/>
                </a:lnTo>
                <a:close/>
                <a:moveTo>
                  <a:pt x="9993" y="18348"/>
                </a:moveTo>
                <a:lnTo>
                  <a:pt x="11612" y="18348"/>
                </a:lnTo>
                <a:lnTo>
                  <a:pt x="11612" y="20276"/>
                </a:lnTo>
                <a:lnTo>
                  <a:pt x="9993" y="20276"/>
                </a:lnTo>
                <a:lnTo>
                  <a:pt x="9993" y="18348"/>
                </a:lnTo>
                <a:close/>
                <a:moveTo>
                  <a:pt x="14123" y="18348"/>
                </a:moveTo>
                <a:lnTo>
                  <a:pt x="15742" y="18348"/>
                </a:lnTo>
                <a:lnTo>
                  <a:pt x="15742" y="20276"/>
                </a:lnTo>
                <a:lnTo>
                  <a:pt x="14123" y="20276"/>
                </a:lnTo>
                <a:lnTo>
                  <a:pt x="14123" y="18348"/>
                </a:lnTo>
                <a:close/>
                <a:moveTo>
                  <a:pt x="18253" y="18348"/>
                </a:moveTo>
                <a:lnTo>
                  <a:pt x="19872" y="18348"/>
                </a:lnTo>
                <a:lnTo>
                  <a:pt x="19872" y="20276"/>
                </a:lnTo>
                <a:lnTo>
                  <a:pt x="18253" y="20276"/>
                </a:lnTo>
                <a:lnTo>
                  <a:pt x="18253" y="18348"/>
                </a:lnTo>
                <a:close/>
              </a:path>
            </a:pathLst>
          </a:custGeom>
          <a:solidFill>
            <a:srgbClr val="005493"/>
          </a:solidFill>
          <a:ln w="12700">
            <a:miter lim="400000"/>
          </a:ln>
        </p:spPr>
        <p:txBody>
          <a:bodyPr lIns="50800" tIns="50800" rIns="50800" bIns="50800" anchor="ctr"/>
          <a:lstStyle/>
          <a:p>
            <a:pPr>
              <a:defRPr>
                <a:solidFill>
                  <a:srgbClr val="FFFFFF"/>
                </a:solidFill>
              </a:defRPr>
            </a:pPr>
            <a:endParaRPr/>
          </a:p>
        </p:txBody>
      </p:sp>
      <p:pic>
        <p:nvPicPr>
          <p:cNvPr id="130" name="Bildschirmfoto 2021-01-31 um 16.52.32.png" descr="Bildschirmfoto 2021-01-31 um 16.52.32.png">
            <a:hlinkClick r:id="rId3"/>
          </p:cNvPr>
          <p:cNvPicPr>
            <a:picLocks noChangeAspect="1"/>
          </p:cNvPicPr>
          <p:nvPr/>
        </p:nvPicPr>
        <p:blipFill>
          <a:blip r:embed="rId4">
            <a:extLst/>
          </a:blip>
          <a:srcRect l="8097" t="26096" r="8097"/>
          <a:stretch>
            <a:fillRect/>
          </a:stretch>
        </p:blipFill>
        <p:spPr>
          <a:xfrm>
            <a:off x="2508167" y="6670081"/>
            <a:ext cx="2468767" cy="1424105"/>
          </a:xfrm>
          <a:prstGeom prst="rect">
            <a:avLst/>
          </a:prstGeom>
          <a:ln w="12700">
            <a:miter lim="400000"/>
          </a:ln>
        </p:spPr>
      </p:pic>
      <p:sp>
        <p:nvSpPr>
          <p:cNvPr id="131" name="Computer"/>
          <p:cNvSpPr/>
          <p:nvPr/>
        </p:nvSpPr>
        <p:spPr>
          <a:xfrm>
            <a:off x="8513756" y="2334866"/>
            <a:ext cx="2598719" cy="2097120"/>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005493"/>
          </a:solidFill>
          <a:ln w="12700">
            <a:miter lim="400000"/>
          </a:ln>
        </p:spPr>
        <p:txBody>
          <a:bodyPr lIns="50800" tIns="50800" rIns="50800" bIns="50800" anchor="ctr"/>
          <a:lstStyle/>
          <a:p>
            <a:pPr>
              <a:defRPr>
                <a:solidFill>
                  <a:srgbClr val="FFFFFF"/>
                </a:solidFill>
              </a:defRPr>
            </a:pPr>
            <a:endParaRPr/>
          </a:p>
        </p:txBody>
      </p:sp>
      <p:sp>
        <p:nvSpPr>
          <p:cNvPr id="132" name="Oliwia,…"/>
          <p:cNvSpPr txBox="1"/>
          <p:nvPr/>
        </p:nvSpPr>
        <p:spPr>
          <a:xfrm>
            <a:off x="11476670" y="8601807"/>
            <a:ext cx="109180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solidFill>
                  <a:srgbClr val="000000"/>
                </a:solidFill>
              </a:defRPr>
            </a:pPr>
            <a:r>
              <a:t>Oliwia, </a:t>
            </a:r>
          </a:p>
          <a:p>
            <a:pPr>
              <a:defRPr sz="2400">
                <a:solidFill>
                  <a:srgbClr val="000000"/>
                </a:solidFill>
              </a:defRPr>
            </a:pPr>
            <a:r>
              <a:t>7. Klasse</a:t>
            </a:r>
          </a:p>
        </p:txBody>
      </p:sp>
      <p:sp>
        <p:nvSpPr>
          <p:cNvPr id="133" name="Marleen &amp; Evan,…"/>
          <p:cNvSpPr txBox="1"/>
          <p:nvPr/>
        </p:nvSpPr>
        <p:spPr>
          <a:xfrm>
            <a:off x="70749" y="7764492"/>
            <a:ext cx="2143214"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400">
                <a:solidFill>
                  <a:srgbClr val="000000"/>
                </a:solidFill>
              </a:defRPr>
            </a:pPr>
            <a:r>
              <a:rPr dirty="0"/>
              <a:t>Marleen &amp; Evan, </a:t>
            </a:r>
          </a:p>
          <a:p>
            <a:pPr algn="r">
              <a:defRPr sz="2400">
                <a:solidFill>
                  <a:srgbClr val="000000"/>
                </a:solidFill>
              </a:defRPr>
            </a:pPr>
            <a:r>
              <a:rPr dirty="0"/>
              <a:t>1I. </a:t>
            </a:r>
            <a:r>
              <a:rPr dirty="0" smtClean="0"/>
              <a:t>Klasse</a:t>
            </a:r>
            <a:endParaRPr lang="de-DE" dirty="0" smtClean="0"/>
          </a:p>
        </p:txBody>
      </p:sp>
      <p:sp>
        <p:nvSpPr>
          <p:cNvPr id="134" name="Emma, 10. Klasse"/>
          <p:cNvSpPr txBox="1"/>
          <p:nvPr/>
        </p:nvSpPr>
        <p:spPr>
          <a:xfrm>
            <a:off x="8330475" y="4375943"/>
            <a:ext cx="3289065"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solidFill>
                  <a:srgbClr val="000000"/>
                </a:solidFill>
              </a:defRPr>
            </a:lvl1pPr>
          </a:lstStyle>
          <a:p>
            <a:r>
              <a:t>Emma, 10. Klasse</a:t>
            </a:r>
          </a:p>
        </p:txBody>
      </p:sp>
      <p:pic>
        <p:nvPicPr>
          <p:cNvPr id="135" name="Bildschirmfoto 2021-01-31 um 17.56.46.png" descr="Bildschirmfoto 2021-01-31 um 17.56.46.png">
            <a:hlinkClick r:id="rId5" action="ppaction://hlinksldjump"/>
          </p:cNvPr>
          <p:cNvPicPr>
            <a:picLocks noChangeAspect="1"/>
          </p:cNvPicPr>
          <p:nvPr/>
        </p:nvPicPr>
        <p:blipFill>
          <a:blip r:embed="rId6">
            <a:extLst/>
          </a:blip>
          <a:stretch>
            <a:fillRect/>
          </a:stretch>
        </p:blipFill>
        <p:spPr>
          <a:xfrm>
            <a:off x="8663964" y="2509958"/>
            <a:ext cx="2298160" cy="142023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Was ist focus?"/>
          <p:cNvSpPr txBox="1">
            <a:spLocks noGrp="1"/>
          </p:cNvSpPr>
          <p:nvPr>
            <p:ph type="title"/>
          </p:nvPr>
        </p:nvSpPr>
        <p:spPr>
          <a:prstGeom prst="rect">
            <a:avLst/>
          </a:prstGeom>
          <a:solidFill>
            <a:srgbClr val="FFFFFF"/>
          </a:solidFill>
        </p:spPr>
        <p:txBody>
          <a:bodyPr/>
          <a:lstStyle>
            <a:lvl1pPr>
              <a:defRPr>
                <a:solidFill>
                  <a:srgbClr val="FF2600"/>
                </a:solidFill>
              </a:defRPr>
            </a:lvl1pPr>
          </a:lstStyle>
          <a:p>
            <a:r>
              <a:t>Was ist focus?</a:t>
            </a:r>
          </a:p>
        </p:txBody>
      </p:sp>
      <p:sp>
        <p:nvSpPr>
          <p:cNvPr id="138" name="FOCUS =…"/>
          <p:cNvSpPr txBox="1"/>
          <p:nvPr/>
        </p:nvSpPr>
        <p:spPr>
          <a:xfrm>
            <a:off x="1599046" y="3688069"/>
            <a:ext cx="10741001" cy="3520462"/>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900">
                <a:solidFill>
                  <a:srgbClr val="005493"/>
                </a:solidFill>
              </a:defRPr>
            </a:pPr>
            <a:r>
              <a:t>FOCUS =</a:t>
            </a:r>
          </a:p>
          <a:p>
            <a:pPr>
              <a:defRPr sz="5900">
                <a:solidFill>
                  <a:srgbClr val="005493"/>
                </a:solidFill>
              </a:defRPr>
            </a:pPr>
            <a:r>
              <a:rPr b="1">
                <a:latin typeface="Gill Sans"/>
                <a:ea typeface="Gill Sans"/>
                <a:cs typeface="Gill Sans"/>
                <a:sym typeface="Gill Sans"/>
              </a:rPr>
              <a:t>F</a:t>
            </a:r>
            <a:r>
              <a:t>uture </a:t>
            </a:r>
            <a:r>
              <a:rPr b="1">
                <a:latin typeface="Gill Sans"/>
                <a:ea typeface="Gill Sans"/>
                <a:cs typeface="Gill Sans"/>
                <a:sym typeface="Gill Sans"/>
              </a:rPr>
              <a:t>o</a:t>
            </a:r>
            <a:r>
              <a:t>f </a:t>
            </a:r>
            <a:r>
              <a:rPr b="1">
                <a:latin typeface="Gill Sans"/>
                <a:ea typeface="Gill Sans"/>
                <a:cs typeface="Gill Sans"/>
                <a:sym typeface="Gill Sans"/>
              </a:rPr>
              <a:t>C</a:t>
            </a:r>
            <a:r>
              <a:t>ities and </a:t>
            </a:r>
            <a:r>
              <a:rPr b="1">
                <a:latin typeface="Gill Sans"/>
                <a:ea typeface="Gill Sans"/>
                <a:cs typeface="Gill Sans"/>
                <a:sym typeface="Gill Sans"/>
              </a:rPr>
              <a:t>U</a:t>
            </a:r>
            <a:r>
              <a:t>rban </a:t>
            </a:r>
            <a:r>
              <a:rPr b="1">
                <a:latin typeface="Gill Sans"/>
                <a:ea typeface="Gill Sans"/>
                <a:cs typeface="Gill Sans"/>
                <a:sym typeface="Gill Sans"/>
              </a:rPr>
              <a:t>S</a:t>
            </a:r>
            <a:r>
              <a:t>paces</a:t>
            </a:r>
          </a:p>
          <a:p>
            <a:pPr>
              <a:defRPr sz="5900">
                <a:solidFill>
                  <a:srgbClr val="005493"/>
                </a:solidFill>
              </a:defRPr>
            </a:pPr>
            <a:r>
              <a:t>ist ein von der EU gefördertes Erasmus+ Projekt</a:t>
            </a:r>
          </a:p>
        </p:txBody>
      </p:sp>
      <p:pic>
        <p:nvPicPr>
          <p:cNvPr id="139"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 name="Wer macht mit?"/>
          <p:cNvSpPr txBox="1">
            <a:spLocks noGrp="1"/>
          </p:cNvSpPr>
          <p:nvPr>
            <p:ph type="title"/>
          </p:nvPr>
        </p:nvSpPr>
        <p:spPr>
          <a:prstGeom prst="rect">
            <a:avLst/>
          </a:prstGeom>
          <a:solidFill>
            <a:srgbClr val="FFFFFF"/>
          </a:solidFill>
        </p:spPr>
        <p:txBody>
          <a:bodyPr/>
          <a:lstStyle>
            <a:lvl1pPr>
              <a:defRPr>
                <a:solidFill>
                  <a:srgbClr val="FF2600"/>
                </a:solidFill>
              </a:defRPr>
            </a:lvl1pPr>
          </a:lstStyle>
          <a:p>
            <a:r>
              <a:rPr dirty="0"/>
              <a:t>Wer macht mit?</a:t>
            </a:r>
          </a:p>
        </p:txBody>
      </p:sp>
      <p:sp>
        <p:nvSpPr>
          <p:cNvPr id="142" name="I Społeczne Liceum Ogólnokształcące (Warschau)…"/>
          <p:cNvSpPr txBox="1"/>
          <p:nvPr/>
        </p:nvSpPr>
        <p:spPr>
          <a:xfrm>
            <a:off x="1078346" y="3327399"/>
            <a:ext cx="8117161" cy="4368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52782" indent="-452782" algn="l" defTabSz="457200">
              <a:buClr>
                <a:srgbClr val="535353"/>
              </a:buClr>
              <a:buSzPct val="82000"/>
              <a:buChar char="•"/>
              <a:defRPr sz="4200">
                <a:solidFill>
                  <a:srgbClr val="005493"/>
                </a:solidFill>
              </a:defRPr>
            </a:pPr>
            <a:r>
              <a:t>I Społeczne Liceum Ogólnokształcące (Warschau)</a:t>
            </a:r>
          </a:p>
          <a:p>
            <a:pPr marL="452782" indent="-452782" algn="l" defTabSz="457200">
              <a:buClr>
                <a:srgbClr val="535353"/>
              </a:buClr>
              <a:buSzPct val="82000"/>
              <a:buChar char="•"/>
              <a:defRPr sz="4200">
                <a:solidFill>
                  <a:srgbClr val="005493"/>
                </a:solidFill>
              </a:defRPr>
            </a:pPr>
            <a:r>
              <a:t>Cpr Compania de Maria (Santiago de Compostela)</a:t>
            </a:r>
          </a:p>
          <a:p>
            <a:pPr marL="452782" indent="-452782" algn="l" defTabSz="457200">
              <a:buClr>
                <a:srgbClr val="535353"/>
              </a:buClr>
              <a:buSzPct val="82000"/>
              <a:buChar char="•"/>
              <a:defRPr sz="4200">
                <a:solidFill>
                  <a:srgbClr val="005493"/>
                </a:solidFill>
              </a:defRPr>
            </a:pPr>
            <a:r>
              <a:t>Collège Wilbur Wright (Champagné)</a:t>
            </a:r>
          </a:p>
          <a:p>
            <a:pPr marL="452782" indent="-452782" algn="l" defTabSz="457200">
              <a:buClr>
                <a:srgbClr val="535353"/>
              </a:buClr>
              <a:buSzPct val="82000"/>
              <a:buChar char="•"/>
              <a:defRPr sz="4200">
                <a:solidFill>
                  <a:srgbClr val="005493"/>
                </a:solidFill>
              </a:defRPr>
            </a:pPr>
            <a:r>
              <a:t>Gymnasium Bad Nenndorf</a:t>
            </a:r>
          </a:p>
        </p:txBody>
      </p:sp>
      <p:pic>
        <p:nvPicPr>
          <p:cNvPr id="143"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pic>
        <p:nvPicPr>
          <p:cNvPr id="144" name="Bild" descr="Bild"/>
          <p:cNvPicPr>
            <a:picLocks noChangeAspect="1"/>
          </p:cNvPicPr>
          <p:nvPr/>
        </p:nvPicPr>
        <p:blipFill>
          <a:blip r:embed="rId3">
            <a:extLst/>
          </a:blip>
          <a:stretch>
            <a:fillRect/>
          </a:stretch>
        </p:blipFill>
        <p:spPr>
          <a:xfrm>
            <a:off x="9835926" y="3238500"/>
            <a:ext cx="1643510" cy="998996"/>
          </a:xfrm>
          <a:prstGeom prst="rect">
            <a:avLst/>
          </a:prstGeom>
          <a:ln w="25400">
            <a:miter lim="400000"/>
          </a:ln>
          <a:effectLst>
            <a:outerShdw blurRad="127000" dist="76200" dir="5520000" rotWithShape="0">
              <a:srgbClr val="000000">
                <a:alpha val="60000"/>
              </a:srgbClr>
            </a:outerShdw>
          </a:effectLst>
        </p:spPr>
      </p:pic>
      <p:pic>
        <p:nvPicPr>
          <p:cNvPr id="145" name="Bild" descr="Bild"/>
          <p:cNvPicPr>
            <a:picLocks noChangeAspect="1"/>
          </p:cNvPicPr>
          <p:nvPr/>
        </p:nvPicPr>
        <p:blipFill>
          <a:blip r:embed="rId4">
            <a:extLst/>
          </a:blip>
          <a:stretch>
            <a:fillRect/>
          </a:stretch>
        </p:blipFill>
        <p:spPr>
          <a:xfrm>
            <a:off x="9858484" y="4595247"/>
            <a:ext cx="1643510" cy="1027194"/>
          </a:xfrm>
          <a:prstGeom prst="rect">
            <a:avLst/>
          </a:prstGeom>
          <a:ln w="25400">
            <a:miter lim="400000"/>
          </a:ln>
          <a:effectLst>
            <a:outerShdw blurRad="127000" dist="76200" dir="5520000" rotWithShape="0">
              <a:srgbClr val="000000">
                <a:alpha val="60000"/>
              </a:srgbClr>
            </a:outerShdw>
          </a:effectLst>
        </p:spPr>
      </p:pic>
      <p:pic>
        <p:nvPicPr>
          <p:cNvPr id="146" name="Bild" descr="Bild"/>
          <p:cNvPicPr>
            <a:picLocks noChangeAspect="1"/>
          </p:cNvPicPr>
          <p:nvPr/>
        </p:nvPicPr>
        <p:blipFill>
          <a:blip r:embed="rId5">
            <a:extLst/>
          </a:blip>
          <a:stretch>
            <a:fillRect/>
          </a:stretch>
        </p:blipFill>
        <p:spPr>
          <a:xfrm>
            <a:off x="9887286" y="5980193"/>
            <a:ext cx="1540791" cy="1027194"/>
          </a:xfrm>
          <a:prstGeom prst="rect">
            <a:avLst/>
          </a:prstGeom>
          <a:ln w="25400">
            <a:miter lim="400000"/>
          </a:ln>
          <a:effectLst>
            <a:outerShdw blurRad="127000" dist="76200" dir="5520000" rotWithShape="0">
              <a:srgbClr val="000000">
                <a:alpha val="60000"/>
              </a:srgbClr>
            </a:outerShdw>
          </a:effectLst>
        </p:spPr>
      </p:pic>
      <p:pic>
        <p:nvPicPr>
          <p:cNvPr id="147" name="Bild" descr="Bild"/>
          <p:cNvPicPr>
            <a:picLocks noChangeAspect="1"/>
          </p:cNvPicPr>
          <p:nvPr/>
        </p:nvPicPr>
        <p:blipFill>
          <a:blip r:embed="rId6">
            <a:extLst/>
          </a:blip>
          <a:stretch>
            <a:fillRect/>
          </a:stretch>
        </p:blipFill>
        <p:spPr>
          <a:xfrm>
            <a:off x="9927373" y="7232650"/>
            <a:ext cx="1505733" cy="998996"/>
          </a:xfrm>
          <a:prstGeom prst="rect">
            <a:avLst/>
          </a:prstGeom>
          <a:ln w="25400">
            <a:miter lim="400000"/>
          </a:ln>
          <a:effectLst>
            <a:outerShdw blurRad="127000" dist="76200" dir="5520000" rotWithShape="0">
              <a:srgbClr val="000000">
                <a:alpha val="60000"/>
              </a:srgbClr>
            </a:outerShdw>
          </a:effec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 name="Worum geht es?"/>
          <p:cNvSpPr txBox="1">
            <a:spLocks noGrp="1"/>
          </p:cNvSpPr>
          <p:nvPr>
            <p:ph type="title"/>
          </p:nvPr>
        </p:nvSpPr>
        <p:spPr>
          <a:xfrm>
            <a:off x="106680" y="391160"/>
            <a:ext cx="11764707" cy="2214880"/>
          </a:xfrm>
          <a:prstGeom prst="rect">
            <a:avLst/>
          </a:prstGeom>
          <a:solidFill>
            <a:srgbClr val="FFFFFF"/>
          </a:solidFill>
        </p:spPr>
        <p:txBody>
          <a:bodyPr/>
          <a:lstStyle>
            <a:lvl1pPr>
              <a:defRPr>
                <a:solidFill>
                  <a:srgbClr val="FF2600"/>
                </a:solidFill>
              </a:defRPr>
            </a:lvl1pPr>
          </a:lstStyle>
          <a:p>
            <a:r>
              <a:t>Worum geht es?</a:t>
            </a:r>
          </a:p>
        </p:txBody>
      </p:sp>
      <p:sp>
        <p:nvSpPr>
          <p:cNvPr id="150" name="Es geht um die Zukunft der Stadt und die Stadt der Zukunft. Dazu gehören verschiedene Themen wie…"/>
          <p:cNvSpPr txBox="1"/>
          <p:nvPr/>
        </p:nvSpPr>
        <p:spPr>
          <a:xfrm>
            <a:off x="1370446" y="3086100"/>
            <a:ext cx="10263908" cy="4775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sz="4000">
                <a:solidFill>
                  <a:srgbClr val="005493"/>
                </a:solidFill>
              </a:defRPr>
            </a:pPr>
            <a:r>
              <a:t>Es geht um die Zukunft der Stadt und die Stadt der Zukunft. Dazu gehören verschiedene Themen wie </a:t>
            </a:r>
          </a:p>
          <a:p>
            <a:pPr marL="441463" indent="-441463" algn="l" defTabSz="457200">
              <a:buClr>
                <a:srgbClr val="535353"/>
              </a:buClr>
              <a:buSzPct val="82000"/>
              <a:buChar char="•"/>
              <a:defRPr sz="4000">
                <a:solidFill>
                  <a:srgbClr val="005493"/>
                </a:solidFill>
              </a:defRPr>
            </a:pPr>
            <a:r>
              <a:t>Energienutzung</a:t>
            </a:r>
          </a:p>
          <a:p>
            <a:pPr marL="441463" indent="-441463" algn="l" defTabSz="457200">
              <a:buClr>
                <a:srgbClr val="535353"/>
              </a:buClr>
              <a:buSzPct val="82000"/>
              <a:buChar char="•"/>
              <a:defRPr sz="4000">
                <a:solidFill>
                  <a:srgbClr val="005493"/>
                </a:solidFill>
              </a:defRPr>
            </a:pPr>
            <a:r>
              <a:t>Verkehr</a:t>
            </a:r>
          </a:p>
          <a:p>
            <a:pPr marL="441463" indent="-441463" algn="l" defTabSz="457200">
              <a:buClr>
                <a:srgbClr val="535353"/>
              </a:buClr>
              <a:buSzPct val="82000"/>
              <a:buChar char="•"/>
              <a:defRPr sz="4000">
                <a:solidFill>
                  <a:srgbClr val="005493"/>
                </a:solidFill>
              </a:defRPr>
            </a:pPr>
            <a:r>
              <a:t>Bauen &amp; Architektur</a:t>
            </a:r>
          </a:p>
          <a:p>
            <a:pPr marL="441463" indent="-441463" algn="l" defTabSz="457200">
              <a:buClr>
                <a:srgbClr val="535353"/>
              </a:buClr>
              <a:buSzPct val="82000"/>
              <a:buChar char="•"/>
              <a:defRPr sz="4000">
                <a:solidFill>
                  <a:srgbClr val="005493"/>
                </a:solidFill>
              </a:defRPr>
            </a:pPr>
            <a:r>
              <a:t>Nachhaltigkeit &amp; Mülltrennung</a:t>
            </a:r>
          </a:p>
          <a:p>
            <a:pPr marL="441463" indent="-441463" algn="l" defTabSz="457200">
              <a:buClr>
                <a:srgbClr val="535353"/>
              </a:buClr>
              <a:buSzPct val="82000"/>
              <a:buChar char="•"/>
              <a:defRPr sz="4000">
                <a:solidFill>
                  <a:srgbClr val="005493"/>
                </a:solidFill>
              </a:defRPr>
            </a:pPr>
            <a:r>
              <a:t>Klimawandel &amp; Naturschutz</a:t>
            </a:r>
          </a:p>
        </p:txBody>
      </p:sp>
      <p:pic>
        <p:nvPicPr>
          <p:cNvPr id="151"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Wie gehen wir vor?"/>
          <p:cNvSpPr txBox="1">
            <a:spLocks noGrp="1"/>
          </p:cNvSpPr>
          <p:nvPr>
            <p:ph type="title"/>
          </p:nvPr>
        </p:nvSpPr>
        <p:spPr>
          <a:xfrm>
            <a:off x="0" y="485140"/>
            <a:ext cx="11823700" cy="2212340"/>
          </a:xfrm>
          <a:prstGeom prst="rect">
            <a:avLst/>
          </a:prstGeom>
          <a:solidFill>
            <a:srgbClr val="FFFFFF"/>
          </a:solidFill>
        </p:spPr>
        <p:txBody>
          <a:bodyPr/>
          <a:lstStyle>
            <a:lvl1pPr>
              <a:defRPr>
                <a:solidFill>
                  <a:srgbClr val="FF2600"/>
                </a:solidFill>
              </a:defRPr>
            </a:lvl1pPr>
          </a:lstStyle>
          <a:p>
            <a:r>
              <a:t>Wie gehen wir vor?</a:t>
            </a:r>
          </a:p>
        </p:txBody>
      </p:sp>
      <p:sp>
        <p:nvSpPr>
          <p:cNvPr id="154" name="Projektbezogene Aktivitäten im Unterricht an allen vier Schulen…"/>
          <p:cNvSpPr txBox="1"/>
          <p:nvPr/>
        </p:nvSpPr>
        <p:spPr>
          <a:xfrm>
            <a:off x="1370446" y="3695699"/>
            <a:ext cx="10263908" cy="4368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3339" indent="-543339" algn="l" defTabSz="457200">
              <a:buClr>
                <a:srgbClr val="535353"/>
              </a:buClr>
              <a:buSzPct val="82000"/>
              <a:buChar char="•"/>
              <a:defRPr sz="4200">
                <a:solidFill>
                  <a:srgbClr val="005493"/>
                </a:solidFill>
              </a:defRPr>
            </a:pPr>
            <a:r>
              <a:t>Projektbezogene Aktivitäten im Unterricht an allen vier Schulen</a:t>
            </a:r>
          </a:p>
          <a:p>
            <a:pPr marL="543339" indent="-543339" algn="l" defTabSz="457200">
              <a:buClr>
                <a:srgbClr val="535353"/>
              </a:buClr>
              <a:buSzPct val="82000"/>
              <a:buChar char="•"/>
              <a:defRPr sz="4200">
                <a:solidFill>
                  <a:srgbClr val="005493"/>
                </a:solidFill>
              </a:defRPr>
            </a:pPr>
            <a:r>
              <a:t>Austausch über eTwinning - eine Plattform der EU</a:t>
            </a:r>
          </a:p>
          <a:p>
            <a:pPr marL="543339" indent="-543339" algn="l" defTabSz="457200">
              <a:buClr>
                <a:srgbClr val="535353"/>
              </a:buClr>
              <a:buSzPct val="82000"/>
              <a:buChar char="•"/>
              <a:defRPr sz="4200">
                <a:solidFill>
                  <a:srgbClr val="005493"/>
                </a:solidFill>
              </a:defRPr>
            </a:pPr>
            <a:r>
              <a:t>Begleitung durch AGs</a:t>
            </a:r>
          </a:p>
          <a:p>
            <a:pPr marL="543339" indent="-543339" algn="l" defTabSz="457200">
              <a:buClr>
                <a:srgbClr val="535353"/>
              </a:buClr>
              <a:buSzPct val="82000"/>
              <a:buChar char="•"/>
              <a:defRPr sz="4200">
                <a:solidFill>
                  <a:srgbClr val="005493"/>
                </a:solidFill>
              </a:defRPr>
            </a:pPr>
            <a:r>
              <a:t>je ein Projekttreffen an allen vier Schulen</a:t>
            </a:r>
          </a:p>
        </p:txBody>
      </p:sp>
      <p:pic>
        <p:nvPicPr>
          <p:cNvPr id="155"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 name="Wollt ihr nOch mehr Wissen?"/>
          <p:cNvSpPr txBox="1">
            <a:spLocks noGrp="1"/>
          </p:cNvSpPr>
          <p:nvPr>
            <p:ph type="title"/>
          </p:nvPr>
        </p:nvSpPr>
        <p:spPr>
          <a:xfrm>
            <a:off x="167641" y="355563"/>
            <a:ext cx="10774680" cy="2219998"/>
          </a:xfrm>
          <a:prstGeom prst="rect">
            <a:avLst/>
          </a:prstGeom>
          <a:solidFill>
            <a:srgbClr val="FFFFFF"/>
          </a:solidFill>
        </p:spPr>
        <p:txBody>
          <a:bodyPr/>
          <a:lstStyle>
            <a:lvl1pPr>
              <a:defRPr sz="5200">
                <a:solidFill>
                  <a:srgbClr val="FF2600"/>
                </a:solidFill>
              </a:defRPr>
            </a:lvl1pPr>
          </a:lstStyle>
          <a:p>
            <a:r>
              <a:t>Wollt ihr nOch mehr Wissen?</a:t>
            </a:r>
          </a:p>
        </p:txBody>
      </p:sp>
      <p:sp>
        <p:nvSpPr>
          <p:cNvPr id="158" name="Besucht uns auf Instagram, eTwinning oder YouTube:…"/>
          <p:cNvSpPr txBox="1"/>
          <p:nvPr/>
        </p:nvSpPr>
        <p:spPr>
          <a:xfrm>
            <a:off x="1370446" y="2781299"/>
            <a:ext cx="10263908" cy="61976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43339" indent="-543339" algn="l" defTabSz="457200">
              <a:buClr>
                <a:srgbClr val="535353"/>
              </a:buClr>
              <a:buSzPct val="82000"/>
              <a:buChar char="•"/>
              <a:defRPr sz="4200">
                <a:solidFill>
                  <a:srgbClr val="005493"/>
                </a:solidFill>
              </a:defRPr>
            </a:pPr>
            <a:r>
              <a:t>Besucht uns auf Instagram, eTwinning oder YouTube: </a:t>
            </a:r>
          </a:p>
          <a:p>
            <a:pPr marL="384175" indent="-384175" algn="l" defTabSz="457200">
              <a:defRPr sz="4200">
                <a:solidFill>
                  <a:srgbClr val="005493"/>
                </a:solidFill>
              </a:defRPr>
            </a:pPr>
            <a:endParaRPr/>
          </a:p>
          <a:p>
            <a:pPr marL="384175" indent="-384175" algn="l" defTabSz="457200">
              <a:defRPr sz="4200">
                <a:solidFill>
                  <a:srgbClr val="005493"/>
                </a:solidFill>
              </a:defRPr>
            </a:pPr>
            <a:endParaRPr/>
          </a:p>
          <a:p>
            <a:pPr marL="384175" indent="-384175" algn="l" defTabSz="457200">
              <a:defRPr sz="4200">
                <a:solidFill>
                  <a:srgbClr val="005493"/>
                </a:solidFill>
              </a:defRPr>
            </a:pPr>
            <a:endParaRPr/>
          </a:p>
          <a:p>
            <a:pPr marL="384175" indent="-384175" algn="l" defTabSz="457200">
              <a:defRPr sz="4200">
                <a:solidFill>
                  <a:srgbClr val="005493"/>
                </a:solidFill>
              </a:defRPr>
            </a:pPr>
            <a:endParaRPr/>
          </a:p>
          <a:p>
            <a:pPr marL="543339" indent="-543339" algn="l" defTabSz="457200">
              <a:buClr>
                <a:srgbClr val="535353"/>
              </a:buClr>
              <a:buSzPct val="82000"/>
              <a:buChar char="•"/>
              <a:defRPr sz="4200">
                <a:solidFill>
                  <a:srgbClr val="005493"/>
                </a:solidFill>
              </a:defRPr>
            </a:pPr>
            <a:endParaRPr/>
          </a:p>
          <a:p>
            <a:pPr marL="543339" indent="-543339" algn="l" defTabSz="457200">
              <a:buClr>
                <a:srgbClr val="535353"/>
              </a:buClr>
              <a:buSzPct val="82000"/>
              <a:buChar char="•"/>
              <a:defRPr sz="4200">
                <a:solidFill>
                  <a:srgbClr val="005493"/>
                </a:solidFill>
              </a:defRPr>
            </a:pPr>
            <a:r>
              <a:t>Und auf den nächsten Folien folgt ein Bericht einer Schülerin aus der AG:</a:t>
            </a:r>
          </a:p>
        </p:txBody>
      </p:sp>
      <p:pic>
        <p:nvPicPr>
          <p:cNvPr id="159"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pic>
        <p:nvPicPr>
          <p:cNvPr id="160" name="Bildschirmfoto 2021-01-31 um 17.24.54.png" descr="Bildschirmfoto 2021-01-31 um 17.24.54.png">
            <a:hlinkClick r:id="rId3"/>
          </p:cNvPr>
          <p:cNvPicPr>
            <a:picLocks noChangeAspect="1"/>
          </p:cNvPicPr>
          <p:nvPr/>
        </p:nvPicPr>
        <p:blipFill>
          <a:blip r:embed="rId4">
            <a:extLst/>
          </a:blip>
          <a:stretch>
            <a:fillRect/>
          </a:stretch>
        </p:blipFill>
        <p:spPr>
          <a:xfrm>
            <a:off x="810536" y="4350962"/>
            <a:ext cx="3236030" cy="2173100"/>
          </a:xfrm>
          <a:prstGeom prst="rect">
            <a:avLst/>
          </a:prstGeom>
          <a:ln w="25400">
            <a:miter lim="400000"/>
          </a:ln>
          <a:effectLst>
            <a:outerShdw blurRad="127000" dist="76200" dir="5520000" rotWithShape="0">
              <a:srgbClr val="000000">
                <a:alpha val="60000"/>
              </a:srgbClr>
            </a:outerShdw>
          </a:effectLst>
        </p:spPr>
      </p:pic>
      <p:pic>
        <p:nvPicPr>
          <p:cNvPr id="161" name="Bildschirmfoto 2021-01-31 um 17.28.34.png" descr="Bildschirmfoto 2021-01-31 um 17.28.34.png">
            <a:hlinkClick r:id="rId5"/>
          </p:cNvPr>
          <p:cNvPicPr>
            <a:picLocks noChangeAspect="1"/>
          </p:cNvPicPr>
          <p:nvPr/>
        </p:nvPicPr>
        <p:blipFill>
          <a:blip r:embed="rId6">
            <a:extLst/>
          </a:blip>
          <a:stretch>
            <a:fillRect/>
          </a:stretch>
        </p:blipFill>
        <p:spPr>
          <a:xfrm>
            <a:off x="4644935" y="4350962"/>
            <a:ext cx="3714930" cy="2173100"/>
          </a:xfrm>
          <a:prstGeom prst="rect">
            <a:avLst/>
          </a:prstGeom>
          <a:ln w="25400">
            <a:miter lim="400000"/>
          </a:ln>
          <a:effectLst>
            <a:outerShdw blurRad="127000" dist="76200" dir="5520000" rotWithShape="0">
              <a:srgbClr val="000000">
                <a:alpha val="60000"/>
              </a:srgbClr>
            </a:outerShdw>
          </a:effectLst>
        </p:spPr>
      </p:pic>
      <p:pic>
        <p:nvPicPr>
          <p:cNvPr id="162" name="Bildschirmfoto 2021-01-31 um 17.30.53.png" descr="Bildschirmfoto 2021-01-31 um 17.30.53.png">
            <a:hlinkClick r:id="rId7"/>
          </p:cNvPr>
          <p:cNvPicPr>
            <a:picLocks noChangeAspect="1"/>
          </p:cNvPicPr>
          <p:nvPr/>
        </p:nvPicPr>
        <p:blipFill>
          <a:blip r:embed="rId8">
            <a:extLst/>
          </a:blip>
          <a:stretch>
            <a:fillRect/>
          </a:stretch>
        </p:blipFill>
        <p:spPr>
          <a:xfrm>
            <a:off x="8958234" y="4314576"/>
            <a:ext cx="3120431" cy="2245871"/>
          </a:xfrm>
          <a:prstGeom prst="rect">
            <a:avLst/>
          </a:prstGeom>
          <a:ln w="25400">
            <a:miter lim="400000"/>
          </a:ln>
          <a:effectLst>
            <a:outerShdw blurRad="127000" dist="76200" dir="5520000" rotWithShape="0">
              <a:srgbClr val="000000">
                <a:alpha val="60000"/>
              </a:srgbClr>
            </a:outerShdw>
          </a:effec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 name="vorstellung der erasmus+ AG"/>
          <p:cNvSpPr txBox="1">
            <a:spLocks noGrp="1"/>
          </p:cNvSpPr>
          <p:nvPr>
            <p:ph type="title"/>
          </p:nvPr>
        </p:nvSpPr>
        <p:spPr>
          <a:xfrm>
            <a:off x="228600" y="429260"/>
            <a:ext cx="11405754" cy="2146300"/>
          </a:xfrm>
          <a:prstGeom prst="rect">
            <a:avLst/>
          </a:prstGeom>
          <a:solidFill>
            <a:srgbClr val="FFFFFF"/>
          </a:solidFill>
        </p:spPr>
        <p:txBody>
          <a:bodyPr/>
          <a:lstStyle>
            <a:lvl1pPr>
              <a:defRPr sz="4800">
                <a:solidFill>
                  <a:srgbClr val="FF2600"/>
                </a:solidFill>
              </a:defRPr>
            </a:lvl1pPr>
          </a:lstStyle>
          <a:p>
            <a:r>
              <a:rPr dirty="0"/>
              <a:t>vorstellung der erasmus+ AG</a:t>
            </a:r>
          </a:p>
        </p:txBody>
      </p:sp>
      <p:sp>
        <p:nvSpPr>
          <p:cNvPr id="165" name="Hallo zukünftige Fünftklässler*innen und andere Besucher*innen, ich will euch hier über meine Erfahrungen in der ERASMUS+ AG erzählen und hoffe, dass ich auch einige von euch motivieren kann selbst einzutreten."/>
          <p:cNvSpPr txBox="1"/>
          <p:nvPr/>
        </p:nvSpPr>
        <p:spPr>
          <a:xfrm>
            <a:off x="1370446" y="3632200"/>
            <a:ext cx="10263908" cy="4495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sz="4400">
                <a:solidFill>
                  <a:srgbClr val="005493"/>
                </a:solidFill>
              </a:defRPr>
            </a:pPr>
            <a:r>
              <a:t>Hallo zukünftige Fünftklässler*innen und andere Besucher*innen, ich will euch hier über meine Erfahrungen in der ERASMUS+ AG erzählen und hoffe, dass ich auch einige von euch motivieren kann selbst einzutreten.</a:t>
            </a:r>
          </a:p>
          <a:p>
            <a:pPr defTabSz="457200">
              <a:defRPr sz="4000">
                <a:solidFill>
                  <a:srgbClr val="000000"/>
                </a:solidFill>
                <a:latin typeface="Helvetica"/>
                <a:ea typeface="Helvetica"/>
                <a:cs typeface="Helvetica"/>
                <a:sym typeface="Helvetica"/>
              </a:defRPr>
            </a:pPr>
            <a:endParaRPr/>
          </a:p>
        </p:txBody>
      </p:sp>
      <p:pic>
        <p:nvPicPr>
          <p:cNvPr id="166"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 name="Über Mich"/>
          <p:cNvSpPr txBox="1">
            <a:spLocks noGrp="1"/>
          </p:cNvSpPr>
          <p:nvPr>
            <p:ph type="title"/>
          </p:nvPr>
        </p:nvSpPr>
        <p:spPr>
          <a:xfrm>
            <a:off x="228600" y="414020"/>
            <a:ext cx="11450320" cy="2283460"/>
          </a:xfrm>
          <a:prstGeom prst="rect">
            <a:avLst/>
          </a:prstGeom>
          <a:solidFill>
            <a:srgbClr val="FFFFFF"/>
          </a:solidFill>
        </p:spPr>
        <p:txBody>
          <a:bodyPr/>
          <a:lstStyle>
            <a:lvl1pPr>
              <a:defRPr sz="5600">
                <a:solidFill>
                  <a:srgbClr val="FF2600"/>
                </a:solidFill>
              </a:defRPr>
            </a:lvl1pPr>
          </a:lstStyle>
          <a:p>
            <a:r>
              <a:rPr dirty="0"/>
              <a:t>Über Mich</a:t>
            </a:r>
          </a:p>
        </p:txBody>
      </p:sp>
      <p:sp>
        <p:nvSpPr>
          <p:cNvPr id="169" name="Meine Name ist Emma und ich bin in der 10. Klasse. Seit eineinhalb Jahren bin ich in der AG und habe selbst eine Französin bei mir Zuhause aufgenommen und war eine Woche in Polen."/>
          <p:cNvSpPr txBox="1"/>
          <p:nvPr/>
        </p:nvSpPr>
        <p:spPr>
          <a:xfrm>
            <a:off x="1065646" y="3086099"/>
            <a:ext cx="6016948" cy="5588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sz="4200">
                <a:solidFill>
                  <a:srgbClr val="005493"/>
                </a:solidFill>
              </a:defRPr>
            </a:pPr>
            <a:r>
              <a:t>Meine Name ist Emma und ich bin in der 10. Klasse. Seit eineinhalb Jahren bin ich in der AG und habe selbst eine Französin bei mir Zuhause aufgenommen und war eine Woche in Polen.</a:t>
            </a:r>
          </a:p>
          <a:p>
            <a:pPr defTabSz="457200">
              <a:defRPr sz="4000">
                <a:solidFill>
                  <a:srgbClr val="000000"/>
                </a:solidFill>
                <a:latin typeface="Helvetica"/>
                <a:ea typeface="Helvetica"/>
                <a:cs typeface="Helvetica"/>
                <a:sym typeface="Helvetica"/>
              </a:defRPr>
            </a:pPr>
            <a:endParaRPr/>
          </a:p>
        </p:txBody>
      </p:sp>
      <p:pic>
        <p:nvPicPr>
          <p:cNvPr id="170" name="Logo.jpg" descr="Logo.jpg"/>
          <p:cNvPicPr>
            <a:picLocks noChangeAspect="1"/>
          </p:cNvPicPr>
          <p:nvPr/>
        </p:nvPicPr>
        <p:blipFill>
          <a:blip r:embed="rId2">
            <a:extLst/>
          </a:blip>
          <a:stretch>
            <a:fillRect/>
          </a:stretch>
        </p:blipFill>
        <p:spPr>
          <a:xfrm>
            <a:off x="10713591" y="651445"/>
            <a:ext cx="1643509" cy="1643510"/>
          </a:xfrm>
          <a:prstGeom prst="rect">
            <a:avLst/>
          </a:prstGeom>
          <a:ln w="12700">
            <a:miter lim="400000"/>
          </a:ln>
        </p:spPr>
      </p:pic>
      <p:pic>
        <p:nvPicPr>
          <p:cNvPr id="171" name="Bild" descr="Bild"/>
          <p:cNvPicPr>
            <a:picLocks noChangeAspect="1"/>
          </p:cNvPicPr>
          <p:nvPr/>
        </p:nvPicPr>
        <p:blipFill>
          <a:blip r:embed="rId3">
            <a:extLst/>
          </a:blip>
          <a:stretch>
            <a:fillRect/>
          </a:stretch>
        </p:blipFill>
        <p:spPr>
          <a:xfrm>
            <a:off x="8036520" y="2863850"/>
            <a:ext cx="4064001" cy="5588000"/>
          </a:xfrm>
          <a:prstGeom prst="rect">
            <a:avLst/>
          </a:prstGeom>
          <a:ln w="25400">
            <a:miter lim="400000"/>
          </a:ln>
          <a:effectLst>
            <a:outerShdw blurRad="127000" dist="76200" dir="5520000" rotWithShape="0">
              <a:srgbClr val="000000">
                <a:alpha val="60000"/>
              </a:srgbClr>
            </a:outerShdw>
          </a:effec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582</Words>
  <Application>Microsoft Macintosh PowerPoint</Application>
  <PresentationFormat>Benutzerdefiniert</PresentationFormat>
  <Paragraphs>57</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Gill Sans</vt:lpstr>
      <vt:lpstr>Gill Sans Light</vt:lpstr>
      <vt:lpstr>Helvetica</vt:lpstr>
      <vt:lpstr>Helvetica Neue</vt:lpstr>
      <vt:lpstr>Showroom</vt:lpstr>
      <vt:lpstr>PowerPoint-Präsentation</vt:lpstr>
      <vt:lpstr>Wie findest du erasmus+?</vt:lpstr>
      <vt:lpstr>Was ist focus?</vt:lpstr>
      <vt:lpstr>Wer macht mit?</vt:lpstr>
      <vt:lpstr>Worum geht es?</vt:lpstr>
      <vt:lpstr>Wie gehen wir vor?</vt:lpstr>
      <vt:lpstr>Wollt ihr nOch mehr Wissen?</vt:lpstr>
      <vt:lpstr>vorstellung der erasmus+ AG</vt:lpstr>
      <vt:lpstr>Über Mich</vt:lpstr>
      <vt:lpstr>aufgaben in der AG</vt:lpstr>
      <vt:lpstr>Austauschfahrten</vt:lpstr>
      <vt:lpstr>Austausch mit polen</vt:lpstr>
      <vt:lpstr>Austauschfahrten: freizeit</vt:lpstr>
      <vt:lpstr>Meine Meinung</vt:lpstr>
      <vt:lpstr>Vielen Dank für ihre Aufmerksamkeit</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Niels Koblitz</cp:lastModifiedBy>
  <cp:revision>2</cp:revision>
  <dcterms:modified xsi:type="dcterms:W3CDTF">2021-03-11T16:27:20Z</dcterms:modified>
</cp:coreProperties>
</file>